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handoutMasterIdLst>
    <p:handoutMasterId r:id="rId54"/>
  </p:handoutMasterIdLst>
  <p:sldIdLst>
    <p:sldId id="256" r:id="rId2"/>
    <p:sldId id="486" r:id="rId3"/>
    <p:sldId id="487" r:id="rId4"/>
    <p:sldId id="460" r:id="rId5"/>
    <p:sldId id="461" r:id="rId6"/>
    <p:sldId id="485" r:id="rId7"/>
    <p:sldId id="462" r:id="rId8"/>
    <p:sldId id="463" r:id="rId9"/>
    <p:sldId id="483" r:id="rId10"/>
    <p:sldId id="464" r:id="rId11"/>
    <p:sldId id="478" r:id="rId12"/>
    <p:sldId id="484" r:id="rId13"/>
    <p:sldId id="465" r:id="rId14"/>
    <p:sldId id="466" r:id="rId15"/>
    <p:sldId id="467" r:id="rId16"/>
    <p:sldId id="477" r:id="rId17"/>
    <p:sldId id="468" r:id="rId18"/>
    <p:sldId id="470" r:id="rId19"/>
    <p:sldId id="469" r:id="rId20"/>
    <p:sldId id="471" r:id="rId21"/>
    <p:sldId id="475" r:id="rId22"/>
    <p:sldId id="479" r:id="rId23"/>
    <p:sldId id="476" r:id="rId24"/>
    <p:sldId id="474" r:id="rId25"/>
    <p:sldId id="480" r:id="rId26"/>
    <p:sldId id="481" r:id="rId27"/>
    <p:sldId id="459" r:id="rId28"/>
    <p:sldId id="482" r:id="rId29"/>
    <p:sldId id="439" r:id="rId30"/>
    <p:sldId id="441" r:id="rId31"/>
    <p:sldId id="442" r:id="rId32"/>
    <p:sldId id="440" r:id="rId33"/>
    <p:sldId id="443" r:id="rId34"/>
    <p:sldId id="447" r:id="rId35"/>
    <p:sldId id="458" r:id="rId36"/>
    <p:sldId id="456" r:id="rId37"/>
    <p:sldId id="457" r:id="rId38"/>
    <p:sldId id="444" r:id="rId39"/>
    <p:sldId id="446" r:id="rId40"/>
    <p:sldId id="455" r:id="rId41"/>
    <p:sldId id="438" r:id="rId42"/>
    <p:sldId id="448" r:id="rId43"/>
    <p:sldId id="449" r:id="rId44"/>
    <p:sldId id="451" r:id="rId45"/>
    <p:sldId id="450" r:id="rId46"/>
    <p:sldId id="452" r:id="rId47"/>
    <p:sldId id="453" r:id="rId48"/>
    <p:sldId id="454" r:id="rId49"/>
    <p:sldId id="445" r:id="rId50"/>
    <p:sldId id="436" r:id="rId51"/>
    <p:sldId id="488"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2EE8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86" autoAdjust="0"/>
  </p:normalViewPr>
  <p:slideViewPr>
    <p:cSldViewPr snapToGrid="0" snapToObjects="1">
      <p:cViewPr>
        <p:scale>
          <a:sx n="85" d="100"/>
          <a:sy n="85" d="100"/>
        </p:scale>
        <p:origin x="-880"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A5D37F-9BA4-4444-B684-26FBA8BC9A00}" type="datetimeFigureOut">
              <a:rPr lang="en-US" smtClean="0"/>
              <a:t>2/4/15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A68E17-38B7-DD48-A421-5E610F25F986}" type="slidenum">
              <a:rPr lang="en-US" smtClean="0"/>
              <a:t>‹#›</a:t>
            </a:fld>
            <a:endParaRPr lang="en-US"/>
          </a:p>
        </p:txBody>
      </p:sp>
    </p:spTree>
    <p:extLst>
      <p:ext uri="{BB962C8B-B14F-4D97-AF65-F5344CB8AC3E}">
        <p14:creationId xmlns:p14="http://schemas.microsoft.com/office/powerpoint/2010/main" val="91338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6BF0CB-A1D9-1441-AB6B-F75FDC005012}" type="datetimeFigureOut">
              <a:rPr lang="en-US" smtClean="0"/>
              <a:t>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D82793-02F4-5D4D-89E6-D9D1BFE83A44}" type="slidenum">
              <a:rPr lang="en-US" smtClean="0"/>
              <a:t>‹#›</a:t>
            </a:fld>
            <a:endParaRPr lang="en-US"/>
          </a:p>
        </p:txBody>
      </p:sp>
    </p:spTree>
    <p:extLst>
      <p:ext uri="{BB962C8B-B14F-4D97-AF65-F5344CB8AC3E}">
        <p14:creationId xmlns:p14="http://schemas.microsoft.com/office/powerpoint/2010/main" val="42012422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Walter Pitts, John von Neumann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a:t>
            </a:fld>
            <a:endParaRPr lang="en-US"/>
          </a:p>
        </p:txBody>
      </p:sp>
    </p:spTree>
    <p:extLst>
      <p:ext uri="{BB962C8B-B14F-4D97-AF65-F5344CB8AC3E}">
        <p14:creationId xmlns:p14="http://schemas.microsoft.com/office/powerpoint/2010/main" val="801167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a:t>
            </a:r>
            <a:r>
              <a:rPr lang="en-US" baseline="0" dirty="0" smtClean="0"/>
              <a:t> out how the mass action rate coefficients for reversible reactions often have negative subscripts for the reverse reaction.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14</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a:t>
            </a:r>
            <a:r>
              <a:rPr lang="en-US" baseline="0" dirty="0" smtClean="0"/>
              <a:t> out how the mass action rate coefficients for reversible reactions often have negative subscripts for the reverse reaction.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15</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a:t>
            </a:r>
            <a:r>
              <a:rPr lang="en-US" baseline="0" dirty="0" smtClean="0"/>
              <a:t> out how the mass action rate coefficients for reversible reactions often have negative subscripts for the reverse reaction.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16</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Get</a:t>
            </a:r>
            <a:r>
              <a:rPr lang="en-US" baseline="0" dirty="0" smtClean="0"/>
              <a:t> some student participation here.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17</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18</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a:t>
            </a:r>
            <a:r>
              <a:rPr lang="en-US" baseline="0" dirty="0" smtClean="0"/>
              <a:t> out how the mass action rate coefficients for reversible reactions often have negative subscripts for the reverse reaction.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19</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a:t>
            </a:r>
            <a:r>
              <a:rPr lang="en-US" baseline="0" dirty="0" smtClean="0"/>
              <a:t> out how the mass action rate coefficients for reversible reactions often have negative subscripts for the reverse reaction.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20</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21</a:t>
            </a:fld>
            <a:endParaRPr lang="en-US"/>
          </a:p>
        </p:txBody>
      </p:sp>
    </p:spTree>
    <p:extLst>
      <p:ext uri="{BB962C8B-B14F-4D97-AF65-F5344CB8AC3E}">
        <p14:creationId xmlns:p14="http://schemas.microsoft.com/office/powerpoint/2010/main" val="3856120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Rule of thumb: an</a:t>
            </a:r>
            <a:r>
              <a:rPr lang="en-US" baseline="0" dirty="0" smtClean="0"/>
              <a:t> order of magnitude difference is enough.</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22</a:t>
            </a:fld>
            <a:endParaRPr lang="en-US"/>
          </a:p>
        </p:txBody>
      </p:sp>
    </p:spTree>
    <p:extLst>
      <p:ext uri="{BB962C8B-B14F-4D97-AF65-F5344CB8AC3E}">
        <p14:creationId xmlns:p14="http://schemas.microsoft.com/office/powerpoint/2010/main" val="98621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class on Monday, we saw that ATP can donate a phosphate group to other molecules. ATP functions in another important way</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24</a:t>
            </a:fld>
            <a:endParaRPr lang="en-US"/>
          </a:p>
        </p:txBody>
      </p:sp>
    </p:spTree>
    <p:extLst>
      <p:ext uri="{BB962C8B-B14F-4D97-AF65-F5344CB8AC3E}">
        <p14:creationId xmlns:p14="http://schemas.microsoft.com/office/powerpoint/2010/main" val="887256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Suppose we’ve already sorted out which reactions are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a:t>
            </a:fld>
            <a:endParaRPr lang="en-US"/>
          </a:p>
        </p:txBody>
      </p:sp>
    </p:spTree>
    <p:extLst>
      <p:ext uri="{BB962C8B-B14F-4D97-AF65-F5344CB8AC3E}">
        <p14:creationId xmlns:p14="http://schemas.microsoft.com/office/powerpoint/2010/main" val="3339358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Called</a:t>
            </a:r>
            <a:r>
              <a:rPr lang="en-US" baseline="0" dirty="0" smtClean="0"/>
              <a:t> the quasi-steady-state assumption/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25</a:t>
            </a:fld>
            <a:endParaRPr lang="en-US"/>
          </a:p>
        </p:txBody>
      </p:sp>
    </p:spTree>
    <p:extLst>
      <p:ext uri="{BB962C8B-B14F-4D97-AF65-F5344CB8AC3E}">
        <p14:creationId xmlns:p14="http://schemas.microsoft.com/office/powerpoint/2010/main" val="12117587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29</a:t>
            </a:fld>
            <a:endParaRPr lang="en-US"/>
          </a:p>
        </p:txBody>
      </p:sp>
    </p:spTree>
    <p:extLst>
      <p:ext uri="{BB962C8B-B14F-4D97-AF65-F5344CB8AC3E}">
        <p14:creationId xmlns:p14="http://schemas.microsoft.com/office/powerpoint/2010/main" val="3598219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30</a:t>
            </a:fld>
            <a:endParaRPr lang="en-US"/>
          </a:p>
        </p:txBody>
      </p:sp>
    </p:spTree>
    <p:extLst>
      <p:ext uri="{BB962C8B-B14F-4D97-AF65-F5344CB8AC3E}">
        <p14:creationId xmlns:p14="http://schemas.microsoft.com/office/powerpoint/2010/main" val="3598219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31</a:t>
            </a:fld>
            <a:endParaRPr lang="en-US"/>
          </a:p>
        </p:txBody>
      </p:sp>
    </p:spTree>
    <p:extLst>
      <p:ext uri="{BB962C8B-B14F-4D97-AF65-F5344CB8AC3E}">
        <p14:creationId xmlns:p14="http://schemas.microsoft.com/office/powerpoint/2010/main" val="3598219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32</a:t>
            </a:fld>
            <a:endParaRPr lang="en-US"/>
          </a:p>
        </p:txBody>
      </p:sp>
    </p:spTree>
    <p:extLst>
      <p:ext uri="{BB962C8B-B14F-4D97-AF65-F5344CB8AC3E}">
        <p14:creationId xmlns:p14="http://schemas.microsoft.com/office/powerpoint/2010/main" val="3598219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33</a:t>
            </a:fld>
            <a:endParaRPr lang="en-US"/>
          </a:p>
        </p:txBody>
      </p:sp>
    </p:spTree>
    <p:extLst>
      <p:ext uri="{BB962C8B-B14F-4D97-AF65-F5344CB8AC3E}">
        <p14:creationId xmlns:p14="http://schemas.microsoft.com/office/powerpoint/2010/main" val="3598219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formula for </a:t>
            </a:r>
            <a:r>
              <a:rPr lang="en-US" baseline="0" dirty="0" err="1" smtClean="0"/>
              <a:t>y_k</a:t>
            </a:r>
            <a:r>
              <a:rPr lang="en-US" baseline="0" dirty="0" smtClean="0"/>
              <a:t> is applied iteratively: first y_1 is calculated using the initial conditions, then we have enough information to calculate y_2, etc.</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34</a:t>
            </a:fld>
            <a:endParaRPr lang="en-US"/>
          </a:p>
        </p:txBody>
      </p:sp>
    </p:spTree>
    <p:extLst>
      <p:ext uri="{BB962C8B-B14F-4D97-AF65-F5344CB8AC3E}">
        <p14:creationId xmlns:p14="http://schemas.microsoft.com/office/powerpoint/2010/main" val="4206946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is the</a:t>
            </a:r>
            <a:r>
              <a:rPr lang="en-US" baseline="0" dirty="0" smtClean="0"/>
              <a:t> concentration of A at time 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35</a:t>
            </a:fld>
            <a:endParaRPr lang="en-US"/>
          </a:p>
        </p:txBody>
      </p:sp>
    </p:spTree>
    <p:extLst>
      <p:ext uri="{BB962C8B-B14F-4D97-AF65-F5344CB8AC3E}">
        <p14:creationId xmlns:p14="http://schemas.microsoft.com/office/powerpoint/2010/main" val="2029299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is the</a:t>
            </a:r>
            <a:r>
              <a:rPr lang="en-US" baseline="0" dirty="0" smtClean="0"/>
              <a:t> concentration of A </a:t>
            </a:r>
            <a:r>
              <a:rPr lang="en-US" baseline="0" smtClean="0"/>
              <a:t>at time t</a:t>
            </a:r>
            <a:endParaRPr lang="en-US"/>
          </a:p>
        </p:txBody>
      </p:sp>
      <p:sp>
        <p:nvSpPr>
          <p:cNvPr id="4" name="Slide Number Placeholder 3"/>
          <p:cNvSpPr>
            <a:spLocks noGrp="1"/>
          </p:cNvSpPr>
          <p:nvPr>
            <p:ph type="sldNum" sz="quarter" idx="10"/>
          </p:nvPr>
        </p:nvSpPr>
        <p:spPr/>
        <p:txBody>
          <a:bodyPr/>
          <a:lstStyle/>
          <a:p>
            <a:fld id="{8CD82793-02F4-5D4D-89E6-D9D1BFE83A44}" type="slidenum">
              <a:rPr lang="en-US" smtClean="0"/>
              <a:t>36</a:t>
            </a:fld>
            <a:endParaRPr lang="en-US"/>
          </a:p>
        </p:txBody>
      </p:sp>
    </p:spTree>
    <p:extLst>
      <p:ext uri="{BB962C8B-B14F-4D97-AF65-F5344CB8AC3E}">
        <p14:creationId xmlns:p14="http://schemas.microsoft.com/office/powerpoint/2010/main" val="2029299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be unclear in advance how small this</a:t>
            </a:r>
            <a:r>
              <a:rPr lang="en-US" baseline="0" dirty="0" smtClean="0"/>
              <a:t> interval needs to be chosen for the result to be acceptable (guidelines for general classes of equations exist). In practice, because we don’t have to do it by hand, we can just opt for very small increments.</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38</a:t>
            </a:fld>
            <a:endParaRPr lang="en-US"/>
          </a:p>
        </p:txBody>
      </p:sp>
    </p:spTree>
    <p:extLst>
      <p:ext uri="{BB962C8B-B14F-4D97-AF65-F5344CB8AC3E}">
        <p14:creationId xmlns:p14="http://schemas.microsoft.com/office/powerpoint/2010/main" val="1362001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we’re done with this, you’ll be ready to tackle problem set 1.</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6</a:t>
            </a:fld>
            <a:endParaRPr lang="en-US"/>
          </a:p>
        </p:txBody>
      </p:sp>
    </p:spTree>
    <p:extLst>
      <p:ext uri="{BB962C8B-B14F-4D97-AF65-F5344CB8AC3E}">
        <p14:creationId xmlns:p14="http://schemas.microsoft.com/office/powerpoint/2010/main" val="2078408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39</a:t>
            </a:fld>
            <a:endParaRPr lang="en-US"/>
          </a:p>
        </p:txBody>
      </p:sp>
    </p:spTree>
    <p:extLst>
      <p:ext uri="{BB962C8B-B14F-4D97-AF65-F5344CB8AC3E}">
        <p14:creationId xmlns:p14="http://schemas.microsoft.com/office/powerpoint/2010/main" val="15055224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the midpoint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42</a:t>
            </a:fld>
            <a:endParaRPr lang="en-US"/>
          </a:p>
        </p:txBody>
      </p:sp>
    </p:spTree>
    <p:extLst>
      <p:ext uri="{BB962C8B-B14F-4D97-AF65-F5344CB8AC3E}">
        <p14:creationId xmlns:p14="http://schemas.microsoft.com/office/powerpoint/2010/main" val="2471567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the midpoint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43</a:t>
            </a:fld>
            <a:endParaRPr lang="en-US"/>
          </a:p>
        </p:txBody>
      </p:sp>
    </p:spTree>
    <p:extLst>
      <p:ext uri="{BB962C8B-B14F-4D97-AF65-F5344CB8AC3E}">
        <p14:creationId xmlns:p14="http://schemas.microsoft.com/office/powerpoint/2010/main" val="24715671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the midpoint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44</a:t>
            </a:fld>
            <a:endParaRPr lang="en-US"/>
          </a:p>
        </p:txBody>
      </p:sp>
    </p:spTree>
    <p:extLst>
      <p:ext uri="{BB962C8B-B14F-4D97-AF65-F5344CB8AC3E}">
        <p14:creationId xmlns:p14="http://schemas.microsoft.com/office/powerpoint/2010/main" val="24715671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the midpoint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45</a:t>
            </a:fld>
            <a:endParaRPr lang="en-US"/>
          </a:p>
        </p:txBody>
      </p:sp>
    </p:spTree>
    <p:extLst>
      <p:ext uri="{BB962C8B-B14F-4D97-AF65-F5344CB8AC3E}">
        <p14:creationId xmlns:p14="http://schemas.microsoft.com/office/powerpoint/2010/main" val="2471567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the midpoint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46</a:t>
            </a:fld>
            <a:endParaRPr lang="en-US"/>
          </a:p>
        </p:txBody>
      </p:sp>
    </p:spTree>
    <p:extLst>
      <p:ext uri="{BB962C8B-B14F-4D97-AF65-F5344CB8AC3E}">
        <p14:creationId xmlns:p14="http://schemas.microsoft.com/office/powerpoint/2010/main" val="24715671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the midpoint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47</a:t>
            </a:fld>
            <a:endParaRPr lang="en-US"/>
          </a:p>
        </p:txBody>
      </p:sp>
    </p:spTree>
    <p:extLst>
      <p:ext uri="{BB962C8B-B14F-4D97-AF65-F5344CB8AC3E}">
        <p14:creationId xmlns:p14="http://schemas.microsoft.com/office/powerpoint/2010/main" val="24715671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Guess the midpoint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48</a:t>
            </a:fld>
            <a:endParaRPr lang="en-US"/>
          </a:p>
        </p:txBody>
      </p:sp>
    </p:spTree>
    <p:extLst>
      <p:ext uri="{BB962C8B-B14F-4D97-AF65-F5344CB8AC3E}">
        <p14:creationId xmlns:p14="http://schemas.microsoft.com/office/powerpoint/2010/main" val="2471567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grow tired</a:t>
            </a:r>
            <a:r>
              <a:rPr lang="en-US" baseline="0" dirty="0" smtClean="0"/>
              <a:t> of writing the concentration brackets </a:t>
            </a:r>
            <a:r>
              <a:rPr lang="en-US" baseline="0" smtClean="0"/>
              <a:t>around everything.</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7</a:t>
            </a:fld>
            <a:endParaRPr lang="en-US"/>
          </a:p>
        </p:txBody>
      </p:sp>
    </p:spTree>
    <p:extLst>
      <p:ext uri="{BB962C8B-B14F-4D97-AF65-F5344CB8AC3E}">
        <p14:creationId xmlns:p14="http://schemas.microsoft.com/office/powerpoint/2010/main" val="460195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grow tired</a:t>
            </a:r>
            <a:r>
              <a:rPr lang="en-US" baseline="0" dirty="0" smtClean="0"/>
              <a:t> of writing the concentration brackets around everything.</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8</a:t>
            </a:fld>
            <a:endParaRPr lang="en-US"/>
          </a:p>
        </p:txBody>
      </p:sp>
    </p:spTree>
    <p:extLst>
      <p:ext uri="{BB962C8B-B14F-4D97-AF65-F5344CB8AC3E}">
        <p14:creationId xmlns:p14="http://schemas.microsoft.com/office/powerpoint/2010/main" val="4601952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grow tired</a:t>
            </a:r>
            <a:r>
              <a:rPr lang="en-US" baseline="0" dirty="0" smtClean="0"/>
              <a:t> of writing the concentration brackets around everything.</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9</a:t>
            </a:fld>
            <a:endParaRPr lang="en-US"/>
          </a:p>
        </p:txBody>
      </p:sp>
    </p:spTree>
    <p:extLst>
      <p:ext uri="{BB962C8B-B14F-4D97-AF65-F5344CB8AC3E}">
        <p14:creationId xmlns:p14="http://schemas.microsoft.com/office/powerpoint/2010/main" val="460195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particular instance, A</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10</a:t>
            </a:fld>
            <a:endParaRPr lang="en-US"/>
          </a:p>
        </p:txBody>
      </p:sp>
    </p:spTree>
    <p:extLst>
      <p:ext uri="{BB962C8B-B14F-4D97-AF65-F5344CB8AC3E}">
        <p14:creationId xmlns:p14="http://schemas.microsoft.com/office/powerpoint/2010/main" val="460195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particular instance, A</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12</a:t>
            </a:fld>
            <a:endParaRPr lang="en-US"/>
          </a:p>
        </p:txBody>
      </p:sp>
    </p:spTree>
    <p:extLst>
      <p:ext uri="{BB962C8B-B14F-4D97-AF65-F5344CB8AC3E}">
        <p14:creationId xmlns:p14="http://schemas.microsoft.com/office/powerpoint/2010/main" val="460195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Dilution is an especially important case for biology. Many</a:t>
            </a:r>
            <a:r>
              <a:rPr lang="en-US" baseline="0" dirty="0" smtClean="0"/>
              <a:t> c</a:t>
            </a:r>
            <a:r>
              <a:rPr lang="en-US" dirty="0" smtClean="0"/>
              <a:t>ells grow in volume and divide,</a:t>
            </a:r>
            <a:r>
              <a:rPr lang="en-US" baseline="0" dirty="0" smtClean="0"/>
              <a:t> which dilutes existing proteins unless new ones continue to be made.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13</a:t>
            </a:fld>
            <a:endParaRPr lang="en-US"/>
          </a:p>
        </p:txBody>
      </p:sp>
    </p:spTree>
    <p:extLst>
      <p:ext uri="{BB962C8B-B14F-4D97-AF65-F5344CB8AC3E}">
        <p14:creationId xmlns:p14="http://schemas.microsoft.com/office/powerpoint/2010/main" val="415388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76963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8465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826660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5894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185500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F172AB-1F1F-484E-9505-044189D888C6}"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6641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F172AB-1F1F-484E-9505-044189D888C6}" type="datetimeFigureOut">
              <a:rPr lang="en-US" smtClean="0"/>
              <a:t>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92719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F172AB-1F1F-484E-9505-044189D888C6}" type="datetimeFigureOut">
              <a:rPr lang="en-US" smtClean="0"/>
              <a:t>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37512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172AB-1F1F-484E-9505-044189D888C6}" type="datetimeFigureOut">
              <a:rPr lang="en-US" smtClean="0"/>
              <a:t>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4130618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88209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5895634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172AB-1F1F-484E-9505-044189D888C6}" type="datetimeFigureOut">
              <a:rPr lang="en-US" smtClean="0"/>
              <a:t>2/4/15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8952A-6557-9C49-8EA5-9BC308052011}" type="slidenum">
              <a:rPr lang="en-US" smtClean="0"/>
              <a:t>‹#›</a:t>
            </a:fld>
            <a:endParaRPr lang="en-US"/>
          </a:p>
        </p:txBody>
      </p:sp>
    </p:spTree>
    <p:extLst>
      <p:ext uri="{BB962C8B-B14F-4D97-AF65-F5344CB8AC3E}">
        <p14:creationId xmlns:p14="http://schemas.microsoft.com/office/powerpoint/2010/main" val="3695091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5.xml"/><Relationship Id="rId5" Type="http://schemas.openxmlformats.org/officeDocument/2006/relationships/image" Target="../media/image10.png"/><Relationship Id="rId6" Type="http://schemas.openxmlformats.org/officeDocument/2006/relationships/image" Target="../media/image11.png"/><Relationship Id="rId1" Type="http://schemas.microsoft.com/office/2007/relationships/media" Target="../media/media1.mov"/><Relationship Id="rId2" Type="http://schemas.openxmlformats.org/officeDocument/2006/relationships/video" Target="../media/media1.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24.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859" y="4258236"/>
            <a:ext cx="8458200" cy="2002116"/>
          </a:xfrm>
        </p:spPr>
        <p:txBody>
          <a:bodyPr>
            <a:normAutofit fontScale="90000"/>
          </a:bodyPr>
          <a:lstStyle/>
          <a:p>
            <a:r>
              <a:rPr lang="en-US" dirty="0" smtClean="0">
                <a:latin typeface="Myriad Pro"/>
                <a:cs typeface="Myriad Pro"/>
              </a:rPr>
              <a:t>MCB 135 Lecture </a:t>
            </a:r>
            <a:r>
              <a:rPr lang="en-US" dirty="0">
                <a:latin typeface="Myriad Pro"/>
                <a:cs typeface="Myriad Pro"/>
              </a:rPr>
              <a:t>5</a:t>
            </a:r>
            <a:r>
              <a:rPr lang="en-US" dirty="0" smtClean="0">
                <a:latin typeface="Myriad Pro"/>
                <a:cs typeface="Myriad Pro"/>
              </a:rPr>
              <a:t/>
            </a:r>
            <a:br>
              <a:rPr lang="en-US" dirty="0" smtClean="0">
                <a:latin typeface="Myriad Pro"/>
                <a:cs typeface="Myriad Pro"/>
              </a:rPr>
            </a:br>
            <a:r>
              <a:rPr lang="en-US" dirty="0" smtClean="0">
                <a:latin typeface="Myriad Pro"/>
                <a:cs typeface="Myriad Pro"/>
              </a:rPr>
              <a:t>Introduction to modeling and</a:t>
            </a:r>
            <a:br>
              <a:rPr lang="en-US" dirty="0" smtClean="0">
                <a:latin typeface="Myriad Pro"/>
                <a:cs typeface="Myriad Pro"/>
              </a:rPr>
            </a:br>
            <a:r>
              <a:rPr lang="en-US" dirty="0" smtClean="0">
                <a:latin typeface="Myriad Pro"/>
                <a:cs typeface="Myriad Pro"/>
              </a:rPr>
              <a:t>common simplifying assumptions</a:t>
            </a:r>
            <a:endParaRPr lang="en-US" dirty="0">
              <a:latin typeface="Myriad Pro"/>
              <a:cs typeface="Myriad Pro"/>
            </a:endParaRPr>
          </a:p>
        </p:txBody>
      </p:sp>
      <p:pic>
        <p:nvPicPr>
          <p:cNvPr id="4" name="Picture 3"/>
          <p:cNvPicPr>
            <a:picLocks noChangeAspect="1"/>
          </p:cNvPicPr>
          <p:nvPr/>
        </p:nvPicPr>
        <p:blipFill>
          <a:blip r:embed="rId3"/>
          <a:stretch>
            <a:fillRect/>
          </a:stretch>
        </p:blipFill>
        <p:spPr>
          <a:xfrm>
            <a:off x="4766234" y="772884"/>
            <a:ext cx="3884707" cy="2799720"/>
          </a:xfrm>
          <a:prstGeom prst="rect">
            <a:avLst/>
          </a:prstGeom>
        </p:spPr>
      </p:pic>
      <p:grpSp>
        <p:nvGrpSpPr>
          <p:cNvPr id="5" name="Group 4"/>
          <p:cNvGrpSpPr/>
          <p:nvPr/>
        </p:nvGrpSpPr>
        <p:grpSpPr>
          <a:xfrm>
            <a:off x="1074268" y="551261"/>
            <a:ext cx="2701359" cy="3471615"/>
            <a:chOff x="5501343" y="1905687"/>
            <a:chExt cx="2701359" cy="3471615"/>
          </a:xfrm>
        </p:grpSpPr>
        <p:sp>
          <p:nvSpPr>
            <p:cNvPr id="6" name="TextBox 5"/>
            <p:cNvSpPr txBox="1"/>
            <p:nvPr/>
          </p:nvSpPr>
          <p:spPr>
            <a:xfrm>
              <a:off x="5755342" y="2214951"/>
              <a:ext cx="433294"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7" name="Straight Arrow Connector 6"/>
            <p:cNvCxnSpPr/>
            <p:nvPr/>
          </p:nvCxnSpPr>
          <p:spPr>
            <a:xfrm>
              <a:off x="6233459" y="2364363"/>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177741" y="2209713"/>
              <a:ext cx="654423" cy="461665"/>
            </a:xfrm>
            <a:prstGeom prst="rect">
              <a:avLst/>
            </a:prstGeom>
            <a:noFill/>
          </p:spPr>
          <p:txBody>
            <a:bodyPr wrap="square" rtlCol="0">
              <a:spAutoFit/>
            </a:bodyPr>
            <a:lstStyle/>
            <a:p>
              <a:r>
                <a:rPr lang="en-US" sz="2400" dirty="0" smtClean="0">
                  <a:latin typeface="Myriad Pro"/>
                  <a:cs typeface="Myriad Pro"/>
                </a:rPr>
                <a:t>2B</a:t>
              </a:r>
              <a:endParaRPr lang="en-US" sz="2400" dirty="0">
                <a:latin typeface="Myriad Pro"/>
                <a:cs typeface="Myriad Pro"/>
              </a:endParaRPr>
            </a:p>
          </p:txBody>
        </p:sp>
        <p:sp>
          <p:nvSpPr>
            <p:cNvPr id="9" name="TextBox 8"/>
            <p:cNvSpPr txBox="1"/>
            <p:nvPr/>
          </p:nvSpPr>
          <p:spPr>
            <a:xfrm>
              <a:off x="6450106" y="190568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1</a:t>
              </a:r>
              <a:endParaRPr lang="en-US" sz="2400" baseline="-25000" dirty="0">
                <a:latin typeface="Myriad Pro"/>
                <a:cs typeface="Myriad Pro"/>
              </a:endParaRPr>
            </a:p>
          </p:txBody>
        </p:sp>
        <p:cxnSp>
          <p:nvCxnSpPr>
            <p:cNvPr id="10" name="Straight Arrow Connector 9"/>
            <p:cNvCxnSpPr/>
            <p:nvPr/>
          </p:nvCxnSpPr>
          <p:spPr>
            <a:xfrm>
              <a:off x="6233459" y="2516763"/>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465045" y="2424127"/>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1</a:t>
              </a:r>
              <a:endParaRPr lang="en-US" sz="2400" baseline="-25000" dirty="0">
                <a:latin typeface="Myriad Pro"/>
                <a:cs typeface="Myriad Pro"/>
              </a:endParaRPr>
            </a:p>
          </p:txBody>
        </p:sp>
        <p:sp>
          <p:nvSpPr>
            <p:cNvPr id="12" name="TextBox 11"/>
            <p:cNvSpPr txBox="1"/>
            <p:nvPr/>
          </p:nvSpPr>
          <p:spPr>
            <a:xfrm>
              <a:off x="5501343" y="3589570"/>
              <a:ext cx="433294" cy="461665"/>
            </a:xfrm>
            <a:prstGeom prst="rect">
              <a:avLst/>
            </a:prstGeom>
            <a:noFill/>
          </p:spPr>
          <p:txBody>
            <a:bodyPr wrap="square" rtlCol="0">
              <a:spAutoFit/>
            </a:bodyPr>
            <a:lstStyle/>
            <a:p>
              <a:r>
                <a:rPr lang="en-US" sz="2400" dirty="0">
                  <a:latin typeface="Myriad Pro"/>
                  <a:cs typeface="Myriad Pro"/>
                </a:rPr>
                <a:t>D</a:t>
              </a:r>
            </a:p>
          </p:txBody>
        </p:sp>
        <p:cxnSp>
          <p:nvCxnSpPr>
            <p:cNvPr id="13" name="Straight Arrow Connector 12"/>
            <p:cNvCxnSpPr/>
            <p:nvPr/>
          </p:nvCxnSpPr>
          <p:spPr>
            <a:xfrm>
              <a:off x="6248398" y="3798746"/>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252444" y="3584332"/>
              <a:ext cx="950258" cy="461665"/>
            </a:xfrm>
            <a:prstGeom prst="rect">
              <a:avLst/>
            </a:prstGeom>
            <a:noFill/>
          </p:spPr>
          <p:txBody>
            <a:bodyPr wrap="square" rtlCol="0">
              <a:spAutoFit/>
            </a:bodyPr>
            <a:lstStyle/>
            <a:p>
              <a:r>
                <a:rPr lang="en-US" sz="2400" dirty="0" smtClean="0">
                  <a:latin typeface="Myriad Pro"/>
                  <a:cs typeface="Myriad Pro"/>
                </a:rPr>
                <a:t>A + C</a:t>
              </a:r>
              <a:endParaRPr lang="en-US" sz="2400" dirty="0">
                <a:latin typeface="Myriad Pro"/>
                <a:cs typeface="Myriad Pro"/>
              </a:endParaRPr>
            </a:p>
          </p:txBody>
        </p:sp>
        <p:sp>
          <p:nvSpPr>
            <p:cNvPr id="15" name="TextBox 14"/>
            <p:cNvSpPr txBox="1"/>
            <p:nvPr/>
          </p:nvSpPr>
          <p:spPr>
            <a:xfrm>
              <a:off x="6465045" y="3325129"/>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2</a:t>
              </a:r>
              <a:endParaRPr lang="en-US" sz="2400" baseline="-25000" dirty="0">
                <a:latin typeface="Myriad Pro"/>
                <a:cs typeface="Myriad Pro"/>
              </a:endParaRPr>
            </a:p>
          </p:txBody>
        </p:sp>
        <p:cxnSp>
          <p:nvCxnSpPr>
            <p:cNvPr id="16" name="Straight Arrow Connector 15"/>
            <p:cNvCxnSpPr/>
            <p:nvPr/>
          </p:nvCxnSpPr>
          <p:spPr>
            <a:xfrm>
              <a:off x="6233459" y="3928087"/>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479986" y="3858510"/>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2</a:t>
              </a:r>
              <a:endParaRPr lang="en-US" sz="2400" baseline="-25000" dirty="0">
                <a:latin typeface="Myriad Pro"/>
                <a:cs typeface="Myriad Pro"/>
              </a:endParaRPr>
            </a:p>
          </p:txBody>
        </p:sp>
        <p:sp>
          <p:nvSpPr>
            <p:cNvPr id="18" name="TextBox 17"/>
            <p:cNvSpPr txBox="1"/>
            <p:nvPr/>
          </p:nvSpPr>
          <p:spPr>
            <a:xfrm>
              <a:off x="6299201" y="4915637"/>
              <a:ext cx="893479" cy="461665"/>
            </a:xfrm>
            <a:prstGeom prst="rect">
              <a:avLst/>
            </a:prstGeom>
            <a:noFill/>
          </p:spPr>
          <p:txBody>
            <a:bodyPr wrap="square" rtlCol="0">
              <a:spAutoFit/>
            </a:bodyPr>
            <a:lstStyle/>
            <a:p>
              <a:r>
                <a:rPr lang="en-US" sz="2400" dirty="0" smtClean="0">
                  <a:latin typeface="Myriad Pro"/>
                  <a:cs typeface="Myriad Pro"/>
                </a:rPr>
                <a:t>B + E</a:t>
              </a:r>
              <a:endParaRPr lang="en-US" sz="2400" dirty="0">
                <a:latin typeface="Myriad Pro"/>
                <a:cs typeface="Myriad Pro"/>
              </a:endParaRPr>
            </a:p>
          </p:txBody>
        </p:sp>
        <p:cxnSp>
          <p:nvCxnSpPr>
            <p:cNvPr id="19" name="Straight Arrow Connector 18"/>
            <p:cNvCxnSpPr/>
            <p:nvPr/>
          </p:nvCxnSpPr>
          <p:spPr>
            <a:xfrm>
              <a:off x="5800165" y="4113002"/>
              <a:ext cx="522938" cy="849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664201" y="4317954"/>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3</a:t>
              </a:r>
              <a:endParaRPr lang="en-US" sz="2400" baseline="-25000" dirty="0">
                <a:latin typeface="Myriad Pro"/>
                <a:cs typeface="Myriad Pro"/>
              </a:endParaRPr>
            </a:p>
          </p:txBody>
        </p:sp>
        <p:cxnSp>
          <p:nvCxnSpPr>
            <p:cNvPr id="21" name="Straight Arrow Connector 20"/>
            <p:cNvCxnSpPr/>
            <p:nvPr/>
          </p:nvCxnSpPr>
          <p:spPr>
            <a:xfrm flipV="1">
              <a:off x="7085103" y="4057239"/>
              <a:ext cx="505015" cy="9054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339106" y="435005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4</a:t>
              </a:r>
              <a:endParaRPr lang="en-US" sz="2400" baseline="-25000" dirty="0">
                <a:latin typeface="Myriad Pro"/>
                <a:cs typeface="Myriad Pro"/>
              </a:endParaRPr>
            </a:p>
          </p:txBody>
        </p:sp>
      </p:grpSp>
    </p:spTree>
    <p:extLst>
      <p:ext uri="{BB962C8B-B14F-4D97-AF65-F5344CB8AC3E}">
        <p14:creationId xmlns:p14="http://schemas.microsoft.com/office/powerpoint/2010/main" val="36510221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Radioactive decay</a:t>
            </a:r>
            <a:endParaRPr lang="en-US" dirty="0"/>
          </a:p>
        </p:txBody>
      </p:sp>
      <p:sp>
        <p:nvSpPr>
          <p:cNvPr id="3" name="TextBox 2"/>
          <p:cNvSpPr txBox="1"/>
          <p:nvPr/>
        </p:nvSpPr>
        <p:spPr>
          <a:xfrm>
            <a:off x="328707" y="2540000"/>
            <a:ext cx="8462682" cy="2677656"/>
          </a:xfrm>
          <a:prstGeom prst="rect">
            <a:avLst/>
          </a:prstGeom>
          <a:noFill/>
        </p:spPr>
        <p:txBody>
          <a:bodyPr wrap="square" rtlCol="0">
            <a:spAutoFit/>
          </a:bodyPr>
          <a:lstStyle/>
          <a:p>
            <a:r>
              <a:rPr lang="en-US" sz="2400" dirty="0" smtClean="0">
                <a:latin typeface="Myriad Pro"/>
                <a:cs typeface="Myriad Pro"/>
              </a:rPr>
              <a:t>We have an expression for A: how do we get an expression for B?</a:t>
            </a:r>
          </a:p>
          <a:p>
            <a:endParaRPr lang="en-US" sz="2400" dirty="0" smtClean="0">
              <a:latin typeface="Myriad Pro"/>
              <a:cs typeface="Myriad Pro"/>
            </a:endParaRPr>
          </a:p>
          <a:p>
            <a:r>
              <a:rPr lang="en-US" sz="2400" dirty="0" smtClean="0">
                <a:latin typeface="Myriad Pro"/>
                <a:cs typeface="Myriad Pro"/>
              </a:rPr>
              <a:t>One option: plug in and integrate</a:t>
            </a:r>
          </a:p>
          <a:p>
            <a:endParaRPr lang="en-US" sz="2400" dirty="0">
              <a:latin typeface="Myriad Pro"/>
              <a:cs typeface="Myriad Pro"/>
            </a:endParaRPr>
          </a:p>
          <a:p>
            <a:pPr algn="ctr"/>
            <a:r>
              <a:rPr lang="en-US" sz="2400" dirty="0">
                <a:latin typeface="Myriad Pro"/>
                <a:cs typeface="Myriad Pro"/>
              </a:rPr>
              <a:t>Rate of change in [B]:			d[B]/</a:t>
            </a:r>
            <a:r>
              <a:rPr lang="en-US" sz="2400" dirty="0" err="1">
                <a:latin typeface="Myriad Pro"/>
                <a:cs typeface="Myriad Pro"/>
              </a:rPr>
              <a:t>dt</a:t>
            </a:r>
            <a:r>
              <a:rPr lang="en-US" sz="2400" dirty="0">
                <a:latin typeface="Myriad Pro"/>
                <a:cs typeface="Myriad Pro"/>
              </a:rPr>
              <a:t>  =  c</a:t>
            </a:r>
            <a:r>
              <a:rPr lang="en-US" sz="2400" baseline="-25000" dirty="0">
                <a:latin typeface="Myriad Pro"/>
                <a:cs typeface="Myriad Pro"/>
              </a:rPr>
              <a:t>1</a:t>
            </a:r>
            <a:r>
              <a:rPr lang="en-US" sz="2400" dirty="0">
                <a:latin typeface="Myriad Pro"/>
                <a:cs typeface="Myriad Pro"/>
              </a:rPr>
              <a:t>[A</a:t>
            </a:r>
            <a:r>
              <a:rPr lang="en-US" sz="2400" dirty="0" smtClean="0">
                <a:latin typeface="Myriad Pro"/>
                <a:cs typeface="Myriad Pro"/>
              </a:rPr>
              <a:t>]</a:t>
            </a:r>
            <a:endParaRPr lang="en-US" sz="2400" dirty="0" smtClean="0">
              <a:latin typeface="Myriad Pro"/>
              <a:cs typeface="Myriad Pro"/>
            </a:endParaRPr>
          </a:p>
          <a:p>
            <a:endParaRPr lang="en-US" sz="2400" dirty="0">
              <a:latin typeface="Myriad Pro"/>
              <a:cs typeface="Myriad Pro"/>
            </a:endParaRPr>
          </a:p>
          <a:p>
            <a:r>
              <a:rPr lang="en-US" sz="2400" dirty="0" smtClean="0">
                <a:latin typeface="Myriad Pro"/>
                <a:cs typeface="Myriad Pro"/>
              </a:rPr>
              <a:t>The </a:t>
            </a:r>
            <a:r>
              <a:rPr lang="en-US" sz="2400" dirty="0" smtClean="0">
                <a:latin typeface="Myriad Pro"/>
                <a:cs typeface="Myriad Pro"/>
              </a:rPr>
              <a:t>e</a:t>
            </a:r>
            <a:r>
              <a:rPr lang="en-US" sz="2400" dirty="0" smtClean="0">
                <a:latin typeface="Myriad Pro"/>
                <a:cs typeface="Myriad Pro"/>
              </a:rPr>
              <a:t>asier </a:t>
            </a:r>
            <a:r>
              <a:rPr lang="en-US" sz="2400" dirty="0">
                <a:latin typeface="Myriad Pro"/>
                <a:cs typeface="Myriad Pro"/>
              </a:rPr>
              <a:t>w</a:t>
            </a:r>
            <a:r>
              <a:rPr lang="en-US" sz="2400" dirty="0" smtClean="0">
                <a:latin typeface="Myriad Pro"/>
                <a:cs typeface="Myriad Pro"/>
              </a:rPr>
              <a:t>ay</a:t>
            </a:r>
            <a:r>
              <a:rPr lang="en-US" sz="2400" dirty="0" smtClean="0">
                <a:latin typeface="Myriad Pro"/>
                <a:cs typeface="Myriad Pro"/>
              </a:rPr>
              <a:t>: exploiting </a:t>
            </a:r>
            <a:r>
              <a:rPr lang="en-US" sz="2400" i="1" dirty="0" smtClean="0">
                <a:latin typeface="Myriad Pro"/>
                <a:cs typeface="Myriad Pro"/>
              </a:rPr>
              <a:t>moiety conservation</a:t>
            </a:r>
            <a:endParaRPr lang="en-US" sz="2400" baseline="30000" dirty="0" smtClean="0">
              <a:latin typeface="Myriad Pro"/>
              <a:cs typeface="Myriad Pro"/>
            </a:endParaRPr>
          </a:p>
        </p:txBody>
      </p:sp>
      <p:sp>
        <p:nvSpPr>
          <p:cNvPr id="9" name="TextBox 8"/>
          <p:cNvSpPr txBox="1"/>
          <p:nvPr/>
        </p:nvSpPr>
        <p:spPr>
          <a:xfrm>
            <a:off x="2158998" y="1797434"/>
            <a:ext cx="463177"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10" name="TextBox 9"/>
          <p:cNvSpPr txBox="1"/>
          <p:nvPr/>
        </p:nvSpPr>
        <p:spPr>
          <a:xfrm>
            <a:off x="3877232" y="1777255"/>
            <a:ext cx="463177" cy="461665"/>
          </a:xfrm>
          <a:prstGeom prst="rect">
            <a:avLst/>
          </a:prstGeom>
          <a:noFill/>
        </p:spPr>
        <p:txBody>
          <a:bodyPr wrap="square" rtlCol="0">
            <a:spAutoFit/>
          </a:bodyPr>
          <a:lstStyle/>
          <a:p>
            <a:r>
              <a:rPr lang="en-US" sz="2400" dirty="0" smtClean="0">
                <a:latin typeface="Myriad Pro"/>
                <a:cs typeface="Myriad Pro"/>
              </a:rPr>
              <a:t>B</a:t>
            </a:r>
            <a:endParaRPr lang="en-US" sz="2400" dirty="0">
              <a:latin typeface="Myriad Pro"/>
              <a:cs typeface="Myriad Pro"/>
            </a:endParaRPr>
          </a:p>
        </p:txBody>
      </p:sp>
      <p:cxnSp>
        <p:nvCxnSpPr>
          <p:cNvPr id="11" name="Straight Arrow Connector 10"/>
          <p:cNvCxnSpPr>
            <a:stCxn id="9" idx="3"/>
          </p:cNvCxnSpPr>
          <p:nvPr/>
        </p:nvCxnSpPr>
        <p:spPr>
          <a:xfrm flipV="1">
            <a:off x="2622175" y="2021551"/>
            <a:ext cx="1150470" cy="67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61340" y="1506838"/>
            <a:ext cx="463177" cy="461665"/>
          </a:xfrm>
          <a:prstGeom prst="rect">
            <a:avLst/>
          </a:prstGeom>
          <a:noFill/>
        </p:spPr>
        <p:txBody>
          <a:bodyPr wrap="square" rtlCol="0">
            <a:spAutoFit/>
          </a:bodyPr>
          <a:lstStyle/>
          <a:p>
            <a:r>
              <a:rPr lang="en-US" sz="2400" dirty="0" smtClean="0">
                <a:latin typeface="Myriad Pro"/>
                <a:cs typeface="Myriad Pro"/>
              </a:rPr>
              <a:t>c</a:t>
            </a:r>
            <a:r>
              <a:rPr lang="en-US" sz="2400" baseline="-25000" dirty="0" smtClean="0">
                <a:latin typeface="Myriad Pro"/>
                <a:cs typeface="Myriad Pro"/>
              </a:rPr>
              <a:t>1</a:t>
            </a:r>
            <a:endParaRPr lang="en-US" sz="2400" baseline="-25000" dirty="0">
              <a:latin typeface="Myriad Pro"/>
              <a:cs typeface="Myriad Pro"/>
            </a:endParaRPr>
          </a:p>
        </p:txBody>
      </p:sp>
      <p:pic>
        <p:nvPicPr>
          <p:cNvPr id="13" name="Picture 12"/>
          <p:cNvPicPr>
            <a:picLocks noChangeAspect="1"/>
          </p:cNvPicPr>
          <p:nvPr/>
        </p:nvPicPr>
        <p:blipFill>
          <a:blip r:embed="rId3"/>
          <a:stretch>
            <a:fillRect/>
          </a:stretch>
        </p:blipFill>
        <p:spPr>
          <a:xfrm>
            <a:off x="5071036" y="1725708"/>
            <a:ext cx="1778000" cy="635000"/>
          </a:xfrm>
          <a:prstGeom prst="rect">
            <a:avLst/>
          </a:prstGeom>
        </p:spPr>
      </p:pic>
    </p:spTree>
    <p:extLst>
      <p:ext uri="{BB962C8B-B14F-4D97-AF65-F5344CB8AC3E}">
        <p14:creationId xmlns:p14="http://schemas.microsoft.com/office/powerpoint/2010/main" val="1109000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Moiety conservation restricts how concentrations change together</a:t>
            </a:r>
            <a:endParaRPr lang="en-US" dirty="0">
              <a:latin typeface="Myriad Pro"/>
              <a:cs typeface="Myriad Pro"/>
            </a:endParaRPr>
          </a:p>
        </p:txBody>
      </p:sp>
      <p:pic>
        <p:nvPicPr>
          <p:cNvPr id="4" name="Picture 3"/>
          <p:cNvPicPr>
            <a:picLocks noChangeAspect="1"/>
          </p:cNvPicPr>
          <p:nvPr/>
        </p:nvPicPr>
        <p:blipFill>
          <a:blip r:embed="rId2"/>
          <a:stretch>
            <a:fillRect/>
          </a:stretch>
        </p:blipFill>
        <p:spPr>
          <a:xfrm>
            <a:off x="642470" y="1631532"/>
            <a:ext cx="7754471" cy="4043743"/>
          </a:xfrm>
          <a:prstGeom prst="rect">
            <a:avLst/>
          </a:prstGeom>
        </p:spPr>
      </p:pic>
      <p:grpSp>
        <p:nvGrpSpPr>
          <p:cNvPr id="12" name="Group 11"/>
          <p:cNvGrpSpPr/>
          <p:nvPr/>
        </p:nvGrpSpPr>
        <p:grpSpPr>
          <a:xfrm>
            <a:off x="971176" y="2435415"/>
            <a:ext cx="5112871" cy="1990164"/>
            <a:chOff x="971176" y="2659530"/>
            <a:chExt cx="5112871" cy="1990164"/>
          </a:xfrm>
        </p:grpSpPr>
        <p:sp>
          <p:nvSpPr>
            <p:cNvPr id="5" name="Rectangle 4"/>
            <p:cNvSpPr/>
            <p:nvPr/>
          </p:nvSpPr>
          <p:spPr>
            <a:xfrm>
              <a:off x="971176" y="2659530"/>
              <a:ext cx="1075765" cy="198717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5169647" y="2662518"/>
              <a:ext cx="914400" cy="198717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617693" y="1631531"/>
            <a:ext cx="4270235" cy="1120613"/>
            <a:chOff x="2617693" y="1855646"/>
            <a:chExt cx="4270235" cy="1120613"/>
          </a:xfrm>
        </p:grpSpPr>
        <p:sp>
          <p:nvSpPr>
            <p:cNvPr id="7" name="Rectangle 6"/>
            <p:cNvSpPr/>
            <p:nvPr/>
          </p:nvSpPr>
          <p:spPr>
            <a:xfrm>
              <a:off x="2617693" y="1855646"/>
              <a:ext cx="1371601" cy="803883"/>
            </a:xfrm>
            <a:prstGeom prst="rect">
              <a:avLst/>
            </a:prstGeom>
            <a:noFill/>
            <a:ln>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rot="5400000">
              <a:off x="5925680" y="2014011"/>
              <a:ext cx="1120613" cy="803883"/>
            </a:xfrm>
            <a:prstGeom prst="rect">
              <a:avLst/>
            </a:prstGeom>
            <a:noFill/>
            <a:ln>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 name="Group 10"/>
          <p:cNvGrpSpPr/>
          <p:nvPr/>
        </p:nvGrpSpPr>
        <p:grpSpPr>
          <a:xfrm>
            <a:off x="2617693" y="2226238"/>
            <a:ext cx="5856941" cy="2737222"/>
            <a:chOff x="2617693" y="2450353"/>
            <a:chExt cx="5856941" cy="2737222"/>
          </a:xfrm>
        </p:grpSpPr>
        <p:sp>
          <p:nvSpPr>
            <p:cNvPr id="9" name="Rectangle 8"/>
            <p:cNvSpPr/>
            <p:nvPr/>
          </p:nvSpPr>
          <p:spPr>
            <a:xfrm>
              <a:off x="2617693" y="2692400"/>
              <a:ext cx="1371601" cy="2495175"/>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7103033" y="2450353"/>
              <a:ext cx="1371601" cy="2704351"/>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 name="TextBox 13"/>
          <p:cNvSpPr txBox="1"/>
          <p:nvPr/>
        </p:nvSpPr>
        <p:spPr>
          <a:xfrm>
            <a:off x="213636" y="5665997"/>
            <a:ext cx="3666609" cy="461665"/>
          </a:xfrm>
          <a:prstGeom prst="rect">
            <a:avLst/>
          </a:prstGeom>
          <a:noFill/>
        </p:spPr>
        <p:txBody>
          <a:bodyPr wrap="square" rtlCol="0">
            <a:spAutoFit/>
          </a:bodyPr>
          <a:lstStyle/>
          <a:p>
            <a:r>
              <a:rPr lang="en-US" sz="2400" dirty="0" smtClean="0">
                <a:solidFill>
                  <a:srgbClr val="FF0000"/>
                </a:solidFill>
                <a:latin typeface="Myriad Pro"/>
                <a:cs typeface="Myriad Pro"/>
              </a:rPr>
              <a:t>[F6P] + [F1,6BP] = constant</a:t>
            </a:r>
            <a:endParaRPr lang="en-US" sz="2400" dirty="0">
              <a:solidFill>
                <a:srgbClr val="FF0000"/>
              </a:solidFill>
              <a:latin typeface="Myriad Pro"/>
              <a:cs typeface="Myriad Pro"/>
            </a:endParaRPr>
          </a:p>
        </p:txBody>
      </p:sp>
      <p:sp>
        <p:nvSpPr>
          <p:cNvPr id="15" name="TextBox 14"/>
          <p:cNvSpPr txBox="1"/>
          <p:nvPr/>
        </p:nvSpPr>
        <p:spPr>
          <a:xfrm>
            <a:off x="5169647" y="5695879"/>
            <a:ext cx="3824897" cy="461665"/>
          </a:xfrm>
          <a:prstGeom prst="rect">
            <a:avLst/>
          </a:prstGeom>
          <a:noFill/>
        </p:spPr>
        <p:txBody>
          <a:bodyPr wrap="square" rtlCol="0">
            <a:spAutoFit/>
          </a:bodyPr>
          <a:lstStyle/>
          <a:p>
            <a:r>
              <a:rPr lang="en-US" sz="2400" dirty="0" smtClean="0">
                <a:solidFill>
                  <a:srgbClr val="3366FF"/>
                </a:solidFill>
                <a:latin typeface="Myriad Pro"/>
                <a:cs typeface="Myriad Pro"/>
              </a:rPr>
              <a:t>[ATP] + [F1,6BP] = constant</a:t>
            </a:r>
            <a:endParaRPr lang="en-US" sz="2400" dirty="0">
              <a:solidFill>
                <a:srgbClr val="3366FF"/>
              </a:solidFill>
              <a:latin typeface="Myriad Pro"/>
              <a:cs typeface="Myriad Pro"/>
            </a:endParaRPr>
          </a:p>
        </p:txBody>
      </p:sp>
      <p:sp>
        <p:nvSpPr>
          <p:cNvPr id="16" name="TextBox 15"/>
          <p:cNvSpPr txBox="1"/>
          <p:nvPr/>
        </p:nvSpPr>
        <p:spPr>
          <a:xfrm>
            <a:off x="2901576" y="6162312"/>
            <a:ext cx="3666609" cy="461665"/>
          </a:xfrm>
          <a:prstGeom prst="rect">
            <a:avLst/>
          </a:prstGeom>
          <a:noFill/>
        </p:spPr>
        <p:txBody>
          <a:bodyPr wrap="square" rtlCol="0">
            <a:spAutoFit/>
          </a:bodyPr>
          <a:lstStyle/>
          <a:p>
            <a:r>
              <a:rPr lang="en-US" sz="2400" dirty="0" smtClean="0">
                <a:solidFill>
                  <a:schemeClr val="accent3"/>
                </a:solidFill>
                <a:latin typeface="Myriad Pro"/>
                <a:cs typeface="Myriad Pro"/>
              </a:rPr>
              <a:t>[ATP] + [ADP] = constant</a:t>
            </a:r>
            <a:endParaRPr lang="en-US" sz="2400" dirty="0">
              <a:solidFill>
                <a:schemeClr val="accent3"/>
              </a:solidFill>
              <a:latin typeface="Myriad Pro"/>
              <a:cs typeface="Myriad Pro"/>
            </a:endParaRPr>
          </a:p>
        </p:txBody>
      </p:sp>
    </p:spTree>
    <p:extLst>
      <p:ext uri="{BB962C8B-B14F-4D97-AF65-F5344CB8AC3E}">
        <p14:creationId xmlns:p14="http://schemas.microsoft.com/office/powerpoint/2010/main" val="38297563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Radioactive decay</a:t>
            </a:r>
            <a:endParaRPr lang="en-US" dirty="0"/>
          </a:p>
        </p:txBody>
      </p:sp>
      <p:sp>
        <p:nvSpPr>
          <p:cNvPr id="3" name="TextBox 2"/>
          <p:cNvSpPr txBox="1"/>
          <p:nvPr/>
        </p:nvSpPr>
        <p:spPr>
          <a:xfrm>
            <a:off x="328707" y="2540000"/>
            <a:ext cx="8462682" cy="3416320"/>
          </a:xfrm>
          <a:prstGeom prst="rect">
            <a:avLst/>
          </a:prstGeom>
          <a:noFill/>
        </p:spPr>
        <p:txBody>
          <a:bodyPr wrap="square" rtlCol="0">
            <a:spAutoFit/>
          </a:bodyPr>
          <a:lstStyle/>
          <a:p>
            <a:r>
              <a:rPr lang="en-US" sz="2400" dirty="0" smtClean="0">
                <a:latin typeface="Myriad Pro"/>
                <a:cs typeface="Myriad Pro"/>
              </a:rPr>
              <a:t>We have an expression for A: how do we get an expression for B?</a:t>
            </a:r>
          </a:p>
          <a:p>
            <a:endParaRPr lang="en-US" sz="2400" dirty="0" smtClean="0">
              <a:latin typeface="Myriad Pro"/>
              <a:cs typeface="Myriad Pro"/>
            </a:endParaRPr>
          </a:p>
          <a:p>
            <a:r>
              <a:rPr lang="en-US" sz="2400" dirty="0" smtClean="0">
                <a:latin typeface="Myriad Pro"/>
                <a:cs typeface="Myriad Pro"/>
              </a:rPr>
              <a:t>The Easy Way (exploiting </a:t>
            </a:r>
            <a:r>
              <a:rPr lang="en-US" sz="2400" i="1" dirty="0" smtClean="0">
                <a:latin typeface="Myriad Pro"/>
                <a:cs typeface="Myriad Pro"/>
              </a:rPr>
              <a:t>moiety conservation</a:t>
            </a:r>
            <a:r>
              <a:rPr lang="en-US" sz="2400" dirty="0" smtClean="0">
                <a:latin typeface="Myriad Pro"/>
                <a:cs typeface="Myriad Pro"/>
              </a:rPr>
              <a:t>):</a:t>
            </a:r>
            <a:endParaRPr lang="en-US" sz="2400" dirty="0">
              <a:latin typeface="Myriad Pro"/>
              <a:cs typeface="Myriad Pro"/>
            </a:endParaRPr>
          </a:p>
          <a:p>
            <a:pPr marL="342900" indent="-342900">
              <a:buFont typeface="Arial"/>
              <a:buChar char="•"/>
            </a:pPr>
            <a:r>
              <a:rPr lang="en-US" sz="2400" dirty="0" smtClean="0">
                <a:latin typeface="Myriad Pro"/>
                <a:cs typeface="Myriad Pro"/>
              </a:rPr>
              <a:t>A and B share something in common called a </a:t>
            </a:r>
            <a:r>
              <a:rPr lang="en-US" sz="2400" i="1" dirty="0" smtClean="0">
                <a:latin typeface="Myriad Pro"/>
                <a:cs typeface="Myriad Pro"/>
              </a:rPr>
              <a:t>moiety</a:t>
            </a:r>
            <a:r>
              <a:rPr lang="en-US" sz="2400" dirty="0" smtClean="0">
                <a:latin typeface="Myriad Pro"/>
                <a:cs typeface="Myriad Pro"/>
              </a:rPr>
              <a:t>.</a:t>
            </a:r>
          </a:p>
          <a:p>
            <a:pPr marL="800100" lvl="1" indent="-342900">
              <a:buFont typeface="Arial"/>
              <a:buChar char="•"/>
            </a:pPr>
            <a:r>
              <a:rPr lang="en-US" sz="2400" dirty="0" smtClean="0">
                <a:latin typeface="Myriad Pro"/>
                <a:cs typeface="Myriad Pro"/>
              </a:rPr>
              <a:t>Physical interpretation: the moiety is the atom A, minus whatever gets emitted during the decay.)</a:t>
            </a:r>
            <a:endParaRPr lang="en-US" sz="2400" dirty="0">
              <a:latin typeface="Myriad Pro"/>
              <a:cs typeface="Myriad Pro"/>
            </a:endParaRPr>
          </a:p>
          <a:p>
            <a:pPr marL="342900" indent="-342900">
              <a:buFont typeface="Arial"/>
              <a:buChar char="•"/>
            </a:pPr>
            <a:r>
              <a:rPr lang="en-US" sz="2400" dirty="0" smtClean="0">
                <a:latin typeface="Myriad Pro"/>
                <a:cs typeface="Myriad Pro"/>
              </a:rPr>
              <a:t>None of the moiety enters or exits the system, so:</a:t>
            </a:r>
          </a:p>
          <a:p>
            <a:pPr marL="800100" lvl="1" indent="-342900">
              <a:buFont typeface="Arial"/>
              <a:buChar char="•"/>
            </a:pPr>
            <a:r>
              <a:rPr lang="en-US" sz="2400" dirty="0" smtClean="0">
                <a:latin typeface="Myriad Pro"/>
                <a:cs typeface="Myriad Pro"/>
              </a:rPr>
              <a:t>[A] + [B] = c</a:t>
            </a:r>
            <a:r>
              <a:rPr lang="en-US" sz="2400" baseline="-25000" dirty="0" smtClean="0">
                <a:latin typeface="Myriad Pro"/>
                <a:cs typeface="Myriad Pro"/>
              </a:rPr>
              <a:t>4</a:t>
            </a:r>
            <a:endParaRPr lang="en-US" sz="2400" dirty="0">
              <a:latin typeface="Myriad Pro"/>
              <a:cs typeface="Myriad Pro"/>
            </a:endParaRPr>
          </a:p>
          <a:p>
            <a:pPr marL="800100" lvl="1" indent="-342900">
              <a:buFont typeface="Arial"/>
              <a:buChar char="•"/>
            </a:pPr>
            <a:r>
              <a:rPr lang="en-US" sz="2400" dirty="0" smtClean="0">
                <a:latin typeface="Myriad Pro"/>
                <a:cs typeface="Myriad Pro"/>
              </a:rPr>
              <a:t>[B] = c</a:t>
            </a:r>
            <a:r>
              <a:rPr lang="en-US" sz="2400" baseline="-25000" dirty="0" smtClean="0">
                <a:latin typeface="Myriad Pro"/>
                <a:cs typeface="Myriad Pro"/>
              </a:rPr>
              <a:t>4</a:t>
            </a:r>
            <a:r>
              <a:rPr lang="en-US" sz="2400" dirty="0" smtClean="0">
                <a:latin typeface="Myriad Pro"/>
                <a:cs typeface="Myriad Pro"/>
              </a:rPr>
              <a:t>– [A] = c</a:t>
            </a:r>
            <a:r>
              <a:rPr lang="en-US" sz="2400" baseline="-25000" dirty="0" smtClean="0">
                <a:latin typeface="Myriad Pro"/>
                <a:cs typeface="Myriad Pro"/>
              </a:rPr>
              <a:t>4</a:t>
            </a:r>
            <a:r>
              <a:rPr lang="en-US" sz="2400" dirty="0" smtClean="0">
                <a:latin typeface="Myriad Pro"/>
                <a:cs typeface="Myriad Pro"/>
              </a:rPr>
              <a:t> - c</a:t>
            </a:r>
            <a:r>
              <a:rPr lang="en-US" sz="2400" baseline="-25000" dirty="0" smtClean="0">
                <a:latin typeface="Myriad Pro"/>
                <a:cs typeface="Myriad Pro"/>
              </a:rPr>
              <a:t>3</a:t>
            </a:r>
            <a:r>
              <a:rPr lang="en-US" sz="2400" dirty="0" smtClean="0">
                <a:latin typeface="Myriad Pro"/>
                <a:cs typeface="Myriad Pro"/>
              </a:rPr>
              <a:t>e</a:t>
            </a:r>
            <a:r>
              <a:rPr lang="en-US" sz="2400" baseline="30000" dirty="0" smtClean="0">
                <a:latin typeface="Myriad Pro"/>
                <a:cs typeface="Myriad Pro"/>
              </a:rPr>
              <a:t>-c</a:t>
            </a:r>
            <a:r>
              <a:rPr lang="en-US" sz="1400" baseline="30000" dirty="0" smtClean="0">
                <a:latin typeface="Myriad Pro"/>
                <a:cs typeface="Myriad Pro"/>
              </a:rPr>
              <a:t>1</a:t>
            </a:r>
            <a:r>
              <a:rPr lang="en-US" sz="2400" baseline="30000" dirty="0" smtClean="0">
                <a:latin typeface="Myriad Pro"/>
                <a:cs typeface="Myriad Pro"/>
              </a:rPr>
              <a:t>t</a:t>
            </a:r>
          </a:p>
        </p:txBody>
      </p:sp>
      <p:sp>
        <p:nvSpPr>
          <p:cNvPr id="9" name="TextBox 8"/>
          <p:cNvSpPr txBox="1"/>
          <p:nvPr/>
        </p:nvSpPr>
        <p:spPr>
          <a:xfrm>
            <a:off x="2158998" y="1797434"/>
            <a:ext cx="463177"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10" name="TextBox 9"/>
          <p:cNvSpPr txBox="1"/>
          <p:nvPr/>
        </p:nvSpPr>
        <p:spPr>
          <a:xfrm>
            <a:off x="3877232" y="1777255"/>
            <a:ext cx="463177" cy="461665"/>
          </a:xfrm>
          <a:prstGeom prst="rect">
            <a:avLst/>
          </a:prstGeom>
          <a:noFill/>
        </p:spPr>
        <p:txBody>
          <a:bodyPr wrap="square" rtlCol="0">
            <a:spAutoFit/>
          </a:bodyPr>
          <a:lstStyle/>
          <a:p>
            <a:r>
              <a:rPr lang="en-US" sz="2400" dirty="0" smtClean="0">
                <a:latin typeface="Myriad Pro"/>
                <a:cs typeface="Myriad Pro"/>
              </a:rPr>
              <a:t>B</a:t>
            </a:r>
            <a:endParaRPr lang="en-US" sz="2400" dirty="0">
              <a:latin typeface="Myriad Pro"/>
              <a:cs typeface="Myriad Pro"/>
            </a:endParaRPr>
          </a:p>
        </p:txBody>
      </p:sp>
      <p:cxnSp>
        <p:nvCxnSpPr>
          <p:cNvPr id="11" name="Straight Arrow Connector 10"/>
          <p:cNvCxnSpPr>
            <a:stCxn id="9" idx="3"/>
          </p:cNvCxnSpPr>
          <p:nvPr/>
        </p:nvCxnSpPr>
        <p:spPr>
          <a:xfrm flipV="1">
            <a:off x="2622175" y="2021551"/>
            <a:ext cx="1150470" cy="67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961340" y="1506838"/>
            <a:ext cx="463177" cy="461665"/>
          </a:xfrm>
          <a:prstGeom prst="rect">
            <a:avLst/>
          </a:prstGeom>
          <a:noFill/>
        </p:spPr>
        <p:txBody>
          <a:bodyPr wrap="square" rtlCol="0">
            <a:spAutoFit/>
          </a:bodyPr>
          <a:lstStyle/>
          <a:p>
            <a:r>
              <a:rPr lang="en-US" sz="2400" dirty="0" smtClean="0">
                <a:latin typeface="Myriad Pro"/>
                <a:cs typeface="Myriad Pro"/>
              </a:rPr>
              <a:t>c</a:t>
            </a:r>
            <a:r>
              <a:rPr lang="en-US" sz="2400" baseline="-25000" dirty="0" smtClean="0">
                <a:latin typeface="Myriad Pro"/>
                <a:cs typeface="Myriad Pro"/>
              </a:rPr>
              <a:t>1</a:t>
            </a:r>
            <a:endParaRPr lang="en-US" sz="2400" baseline="-25000" dirty="0">
              <a:latin typeface="Myriad Pro"/>
              <a:cs typeface="Myriad Pro"/>
            </a:endParaRPr>
          </a:p>
        </p:txBody>
      </p:sp>
      <p:pic>
        <p:nvPicPr>
          <p:cNvPr id="13" name="Picture 12"/>
          <p:cNvPicPr>
            <a:picLocks noChangeAspect="1"/>
          </p:cNvPicPr>
          <p:nvPr/>
        </p:nvPicPr>
        <p:blipFill>
          <a:blip r:embed="rId3"/>
          <a:stretch>
            <a:fillRect/>
          </a:stretch>
        </p:blipFill>
        <p:spPr>
          <a:xfrm>
            <a:off x="5071036" y="1725708"/>
            <a:ext cx="1778000" cy="635000"/>
          </a:xfrm>
          <a:prstGeom prst="rect">
            <a:avLst/>
          </a:prstGeom>
        </p:spPr>
      </p:pic>
    </p:spTree>
    <p:extLst>
      <p:ext uri="{BB962C8B-B14F-4D97-AF65-F5344CB8AC3E}">
        <p14:creationId xmlns:p14="http://schemas.microsoft.com/office/powerpoint/2010/main" val="25294781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Living things are often leaky</a:t>
            </a:r>
            <a:endParaRPr lang="en-US" dirty="0"/>
          </a:p>
        </p:txBody>
      </p:sp>
      <p:sp>
        <p:nvSpPr>
          <p:cNvPr id="4" name="TextBox 3"/>
          <p:cNvSpPr txBox="1"/>
          <p:nvPr/>
        </p:nvSpPr>
        <p:spPr>
          <a:xfrm>
            <a:off x="5563312" y="5712370"/>
            <a:ext cx="463177" cy="461665"/>
          </a:xfrm>
          <a:prstGeom prst="rect">
            <a:avLst/>
          </a:prstGeom>
          <a:noFill/>
        </p:spPr>
        <p:txBody>
          <a:bodyPr wrap="square" rtlCol="0">
            <a:spAutoFit/>
          </a:bodyPr>
          <a:lstStyle/>
          <a:p>
            <a:r>
              <a:rPr lang="en-US" sz="2400" dirty="0">
                <a:latin typeface="Myriad Pro"/>
                <a:cs typeface="Myriad Pro"/>
              </a:rPr>
              <a:t>B</a:t>
            </a:r>
          </a:p>
        </p:txBody>
      </p:sp>
      <p:cxnSp>
        <p:nvCxnSpPr>
          <p:cNvPr id="6" name="Straight Arrow Connector 5"/>
          <p:cNvCxnSpPr>
            <a:stCxn id="4" idx="3"/>
          </p:cNvCxnSpPr>
          <p:nvPr/>
        </p:nvCxnSpPr>
        <p:spPr>
          <a:xfrm flipV="1">
            <a:off x="6026489" y="5936487"/>
            <a:ext cx="1150470" cy="67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320831" y="5459881"/>
            <a:ext cx="463177" cy="461665"/>
          </a:xfrm>
          <a:prstGeom prst="rect">
            <a:avLst/>
          </a:prstGeom>
          <a:noFill/>
        </p:spPr>
        <p:txBody>
          <a:bodyPr wrap="square" rtlCol="0">
            <a:spAutoFit/>
          </a:bodyPr>
          <a:lstStyle/>
          <a:p>
            <a:r>
              <a:rPr lang="en-US" sz="2400" dirty="0" smtClean="0">
                <a:latin typeface="Myriad Pro"/>
                <a:cs typeface="Myriad Pro"/>
              </a:rPr>
              <a:t>c</a:t>
            </a:r>
            <a:r>
              <a:rPr lang="en-US" sz="2400" baseline="-25000" dirty="0" smtClean="0">
                <a:latin typeface="Myriad Pro"/>
                <a:cs typeface="Myriad Pro"/>
              </a:rPr>
              <a:t>2</a:t>
            </a:r>
            <a:endParaRPr lang="en-US" sz="2400" baseline="-25000" dirty="0">
              <a:latin typeface="Myriad Pro"/>
              <a:cs typeface="Myriad Pro"/>
            </a:endParaRPr>
          </a:p>
        </p:txBody>
      </p:sp>
      <p:sp>
        <p:nvSpPr>
          <p:cNvPr id="8" name="Rectangle 7"/>
          <p:cNvSpPr/>
          <p:nvPr/>
        </p:nvSpPr>
        <p:spPr>
          <a:xfrm>
            <a:off x="7202359" y="5750477"/>
            <a:ext cx="396724" cy="461665"/>
          </a:xfrm>
          <a:prstGeom prst="rect">
            <a:avLst/>
          </a:prstGeom>
        </p:spPr>
        <p:txBody>
          <a:bodyPr wrap="none">
            <a:spAutoFit/>
          </a:bodyPr>
          <a:lstStyle/>
          <a:p>
            <a:r>
              <a:rPr lang="en-US" sz="2400" dirty="0" err="1">
                <a:latin typeface="Myriad Pro"/>
                <a:cs typeface="Myriad Pro"/>
              </a:rPr>
              <a:t>Ø</a:t>
            </a:r>
            <a:endParaRPr lang="en-US" sz="2400" dirty="0">
              <a:latin typeface="Myriad Pro"/>
              <a:cs typeface="Myriad Pro"/>
            </a:endParaRPr>
          </a:p>
        </p:txBody>
      </p:sp>
      <p:sp>
        <p:nvSpPr>
          <p:cNvPr id="17" name="TextBox 16"/>
          <p:cNvSpPr txBox="1"/>
          <p:nvPr/>
        </p:nvSpPr>
        <p:spPr>
          <a:xfrm>
            <a:off x="1542640" y="5520988"/>
            <a:ext cx="3677025" cy="830997"/>
          </a:xfrm>
          <a:prstGeom prst="rect">
            <a:avLst/>
          </a:prstGeom>
          <a:noFill/>
        </p:spPr>
        <p:txBody>
          <a:bodyPr wrap="square" rtlCol="0">
            <a:spAutoFit/>
          </a:bodyPr>
          <a:lstStyle/>
          <a:p>
            <a:r>
              <a:rPr lang="en-US" sz="2400" dirty="0" smtClean="0">
                <a:latin typeface="Myriad Pro"/>
                <a:cs typeface="Myriad Pro"/>
              </a:rPr>
              <a:t>Removal, degradation, or dilution:</a:t>
            </a:r>
            <a:endParaRPr lang="en-US" sz="2400" dirty="0">
              <a:latin typeface="Myriad Pro"/>
              <a:cs typeface="Myriad Pro"/>
            </a:endParaRPr>
          </a:p>
        </p:txBody>
      </p:sp>
      <p:pic>
        <p:nvPicPr>
          <p:cNvPr id="20" name="Picture 19"/>
          <p:cNvPicPr>
            <a:picLocks noChangeAspect="1"/>
          </p:cNvPicPr>
          <p:nvPr/>
        </p:nvPicPr>
        <p:blipFill>
          <a:blip r:embed="rId3"/>
          <a:stretch>
            <a:fillRect/>
          </a:stretch>
        </p:blipFill>
        <p:spPr>
          <a:xfrm>
            <a:off x="3192644" y="1432579"/>
            <a:ext cx="2848786" cy="2136589"/>
          </a:xfrm>
          <a:prstGeom prst="rect">
            <a:avLst/>
          </a:prstGeom>
        </p:spPr>
      </p:pic>
      <p:grpSp>
        <p:nvGrpSpPr>
          <p:cNvPr id="3" name="Group 2"/>
          <p:cNvGrpSpPr/>
          <p:nvPr/>
        </p:nvGrpSpPr>
        <p:grpSpPr>
          <a:xfrm>
            <a:off x="448948" y="3724879"/>
            <a:ext cx="7216588" cy="1490129"/>
            <a:chOff x="448948" y="3724879"/>
            <a:chExt cx="7216588" cy="1490129"/>
          </a:xfrm>
        </p:grpSpPr>
        <p:sp>
          <p:nvSpPr>
            <p:cNvPr id="12" name="TextBox 11"/>
            <p:cNvSpPr txBox="1"/>
            <p:nvPr/>
          </p:nvSpPr>
          <p:spPr>
            <a:xfrm>
              <a:off x="7202359" y="4505924"/>
              <a:ext cx="463177"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13" name="Straight Arrow Connector 12"/>
            <p:cNvCxnSpPr/>
            <p:nvPr/>
          </p:nvCxnSpPr>
          <p:spPr>
            <a:xfrm flipV="1">
              <a:off x="6026489" y="4781580"/>
              <a:ext cx="1150470" cy="67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320831" y="4276696"/>
              <a:ext cx="463177" cy="461665"/>
            </a:xfrm>
            <a:prstGeom prst="rect">
              <a:avLst/>
            </a:prstGeom>
            <a:noFill/>
          </p:spPr>
          <p:txBody>
            <a:bodyPr wrap="square" rtlCol="0">
              <a:spAutoFit/>
            </a:bodyPr>
            <a:lstStyle/>
            <a:p>
              <a:r>
                <a:rPr lang="en-US" sz="2400" dirty="0" smtClean="0">
                  <a:latin typeface="Myriad Pro"/>
                  <a:cs typeface="Myriad Pro"/>
                </a:rPr>
                <a:t>c</a:t>
              </a:r>
              <a:r>
                <a:rPr lang="en-US" sz="2400" baseline="-25000" dirty="0" smtClean="0">
                  <a:latin typeface="Myriad Pro"/>
                  <a:cs typeface="Myriad Pro"/>
                </a:rPr>
                <a:t>1</a:t>
              </a:r>
              <a:endParaRPr lang="en-US" sz="2400" baseline="-25000" dirty="0">
                <a:latin typeface="Myriad Pro"/>
                <a:cs typeface="Myriad Pro"/>
              </a:endParaRPr>
            </a:p>
          </p:txBody>
        </p:sp>
        <p:sp>
          <p:nvSpPr>
            <p:cNvPr id="15" name="Rectangle 14"/>
            <p:cNvSpPr/>
            <p:nvPr/>
          </p:nvSpPr>
          <p:spPr>
            <a:xfrm>
              <a:off x="5555060" y="4535806"/>
              <a:ext cx="396724" cy="461665"/>
            </a:xfrm>
            <a:prstGeom prst="rect">
              <a:avLst/>
            </a:prstGeom>
          </p:spPr>
          <p:txBody>
            <a:bodyPr wrap="none">
              <a:spAutoFit/>
            </a:bodyPr>
            <a:lstStyle/>
            <a:p>
              <a:r>
                <a:rPr lang="en-US" sz="2400" dirty="0" err="1">
                  <a:latin typeface="Myriad Pro"/>
                  <a:cs typeface="Myriad Pro"/>
                </a:rPr>
                <a:t>Ø</a:t>
              </a:r>
              <a:endParaRPr lang="en-US" sz="2400" dirty="0">
                <a:latin typeface="Myriad Pro"/>
                <a:cs typeface="Myriad Pro"/>
              </a:endParaRPr>
            </a:p>
          </p:txBody>
        </p:sp>
        <p:sp>
          <p:nvSpPr>
            <p:cNvPr id="16" name="TextBox 15"/>
            <p:cNvSpPr txBox="1"/>
            <p:nvPr/>
          </p:nvSpPr>
          <p:spPr>
            <a:xfrm>
              <a:off x="1542640" y="4384011"/>
              <a:ext cx="3677025" cy="830997"/>
            </a:xfrm>
            <a:prstGeom prst="rect">
              <a:avLst/>
            </a:prstGeom>
            <a:noFill/>
          </p:spPr>
          <p:txBody>
            <a:bodyPr wrap="square" rtlCol="0">
              <a:spAutoFit/>
            </a:bodyPr>
            <a:lstStyle/>
            <a:p>
              <a:r>
                <a:rPr lang="en-US" sz="2400" dirty="0" smtClean="0">
                  <a:latin typeface="Myriad Pro"/>
                  <a:cs typeface="Myriad Pro"/>
                </a:rPr>
                <a:t>Generation or addition to the system:</a:t>
              </a:r>
              <a:endParaRPr lang="en-US" sz="2400" dirty="0">
                <a:latin typeface="Myriad Pro"/>
                <a:cs typeface="Myriad Pro"/>
              </a:endParaRPr>
            </a:p>
          </p:txBody>
        </p:sp>
        <p:sp>
          <p:nvSpPr>
            <p:cNvPr id="21" name="TextBox 20"/>
            <p:cNvSpPr txBox="1"/>
            <p:nvPr/>
          </p:nvSpPr>
          <p:spPr>
            <a:xfrm>
              <a:off x="448948" y="3724879"/>
              <a:ext cx="5106112" cy="461665"/>
            </a:xfrm>
            <a:prstGeom prst="rect">
              <a:avLst/>
            </a:prstGeom>
            <a:noFill/>
          </p:spPr>
          <p:txBody>
            <a:bodyPr wrap="square" rtlCol="0">
              <a:spAutoFit/>
            </a:bodyPr>
            <a:lstStyle/>
            <a:p>
              <a:r>
                <a:rPr lang="en-US" sz="2400" dirty="0" smtClean="0">
                  <a:latin typeface="Myriad Pro"/>
                  <a:cs typeface="Myriad Pro"/>
                </a:rPr>
                <a:t>Two types of  “</a:t>
              </a:r>
              <a:r>
                <a:rPr lang="en-US" sz="2400" dirty="0" err="1" smtClean="0">
                  <a:latin typeface="Myriad Pro"/>
                  <a:cs typeface="Myriad Pro"/>
                </a:rPr>
                <a:t>pseudoreactions</a:t>
              </a:r>
              <a:r>
                <a:rPr lang="en-US" sz="2400" dirty="0" smtClean="0">
                  <a:latin typeface="Myriad Pro"/>
                  <a:cs typeface="Myriad Pro"/>
                </a:rPr>
                <a:t>:”</a:t>
              </a:r>
              <a:endParaRPr lang="en-US" sz="2400" dirty="0">
                <a:latin typeface="Myriad Pro"/>
                <a:cs typeface="Myriad Pro"/>
              </a:endParaRPr>
            </a:p>
          </p:txBody>
        </p:sp>
      </p:grpSp>
    </p:spTree>
    <p:extLst>
      <p:ext uri="{BB962C8B-B14F-4D97-AF65-F5344CB8AC3E}">
        <p14:creationId xmlns:p14="http://schemas.microsoft.com/office/powerpoint/2010/main" val="3283920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Example: A more complicated chemical reaction network</a:t>
            </a:r>
            <a:endParaRPr lang="en-US" dirty="0">
              <a:latin typeface="Myriad Pro"/>
              <a:cs typeface="Myriad Pro"/>
            </a:endParaRPr>
          </a:p>
        </p:txBody>
      </p:sp>
      <p:sp>
        <p:nvSpPr>
          <p:cNvPr id="4" name="TextBox 3"/>
          <p:cNvSpPr txBox="1"/>
          <p:nvPr/>
        </p:nvSpPr>
        <p:spPr>
          <a:xfrm>
            <a:off x="1284941" y="2106706"/>
            <a:ext cx="433294"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6" name="Straight Arrow Connector 5"/>
          <p:cNvCxnSpPr/>
          <p:nvPr/>
        </p:nvCxnSpPr>
        <p:spPr>
          <a:xfrm>
            <a:off x="1718235" y="2345764"/>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662517" y="2101468"/>
            <a:ext cx="654423" cy="461665"/>
          </a:xfrm>
          <a:prstGeom prst="rect">
            <a:avLst/>
          </a:prstGeom>
          <a:noFill/>
        </p:spPr>
        <p:txBody>
          <a:bodyPr wrap="square" rtlCol="0">
            <a:spAutoFit/>
          </a:bodyPr>
          <a:lstStyle/>
          <a:p>
            <a:r>
              <a:rPr lang="en-US" sz="2400" dirty="0" smtClean="0">
                <a:latin typeface="Myriad Pro"/>
                <a:cs typeface="Myriad Pro"/>
              </a:rPr>
              <a:t>2B</a:t>
            </a:r>
            <a:endParaRPr lang="en-US" sz="2400" dirty="0">
              <a:latin typeface="Myriad Pro"/>
              <a:cs typeface="Myriad Pro"/>
            </a:endParaRPr>
          </a:p>
        </p:txBody>
      </p:sp>
      <p:sp>
        <p:nvSpPr>
          <p:cNvPr id="8" name="TextBox 7"/>
          <p:cNvSpPr txBox="1"/>
          <p:nvPr/>
        </p:nvSpPr>
        <p:spPr>
          <a:xfrm>
            <a:off x="1934882" y="1887088"/>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1</a:t>
            </a:r>
            <a:endParaRPr lang="en-US" sz="2400" baseline="-25000" dirty="0">
              <a:latin typeface="Myriad Pro"/>
              <a:cs typeface="Myriad Pro"/>
            </a:endParaRPr>
          </a:p>
        </p:txBody>
      </p:sp>
      <p:sp>
        <p:nvSpPr>
          <p:cNvPr id="13" name="TextBox 12"/>
          <p:cNvSpPr txBox="1"/>
          <p:nvPr/>
        </p:nvSpPr>
        <p:spPr>
          <a:xfrm>
            <a:off x="1270000" y="2807427"/>
            <a:ext cx="649940" cy="461665"/>
          </a:xfrm>
          <a:prstGeom prst="rect">
            <a:avLst/>
          </a:prstGeom>
          <a:noFill/>
        </p:spPr>
        <p:txBody>
          <a:bodyPr wrap="square" rtlCol="0">
            <a:spAutoFit/>
          </a:bodyPr>
          <a:lstStyle/>
          <a:p>
            <a:r>
              <a:rPr lang="en-US" sz="2400" dirty="0" smtClean="0">
                <a:latin typeface="Myriad Pro"/>
                <a:cs typeface="Myriad Pro"/>
              </a:rPr>
              <a:t>2B</a:t>
            </a:r>
            <a:endParaRPr lang="en-US" sz="2400" dirty="0">
              <a:latin typeface="Myriad Pro"/>
              <a:cs typeface="Myriad Pro"/>
            </a:endParaRPr>
          </a:p>
        </p:txBody>
      </p:sp>
      <p:cxnSp>
        <p:nvCxnSpPr>
          <p:cNvPr id="14" name="Straight Arrow Connector 13"/>
          <p:cNvCxnSpPr/>
          <p:nvPr/>
        </p:nvCxnSpPr>
        <p:spPr>
          <a:xfrm>
            <a:off x="1748117" y="3046485"/>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692399" y="2802189"/>
            <a:ext cx="654423"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16" name="TextBox 15"/>
          <p:cNvSpPr txBox="1"/>
          <p:nvPr/>
        </p:nvSpPr>
        <p:spPr>
          <a:xfrm>
            <a:off x="1964763" y="2587809"/>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1</a:t>
            </a:r>
            <a:endParaRPr lang="en-US" sz="2400" baseline="-25000" dirty="0">
              <a:latin typeface="Myriad Pro"/>
              <a:cs typeface="Myriad Pro"/>
            </a:endParaRPr>
          </a:p>
        </p:txBody>
      </p:sp>
      <p:sp>
        <p:nvSpPr>
          <p:cNvPr id="17" name="TextBox 16"/>
          <p:cNvSpPr txBox="1"/>
          <p:nvPr/>
        </p:nvSpPr>
        <p:spPr>
          <a:xfrm>
            <a:off x="898339" y="3264592"/>
            <a:ext cx="2657662" cy="830997"/>
          </a:xfrm>
          <a:prstGeom prst="rect">
            <a:avLst/>
          </a:prstGeom>
          <a:noFill/>
        </p:spPr>
        <p:txBody>
          <a:bodyPr wrap="square" rtlCol="0">
            <a:spAutoFit/>
          </a:bodyPr>
          <a:lstStyle/>
          <a:p>
            <a:pPr algn="ctr"/>
            <a:r>
              <a:rPr lang="en-US" sz="2400" dirty="0" smtClean="0">
                <a:latin typeface="Myriad Pro"/>
                <a:cs typeface="Myriad Pro"/>
              </a:rPr>
              <a:t>(</a:t>
            </a:r>
            <a:r>
              <a:rPr lang="en-US" sz="2400" dirty="0" err="1" smtClean="0">
                <a:latin typeface="Myriad Pro"/>
                <a:cs typeface="Myriad Pro"/>
              </a:rPr>
              <a:t>homodimerization</a:t>
            </a:r>
            <a:r>
              <a:rPr lang="en-US" sz="2400" dirty="0" smtClean="0">
                <a:latin typeface="Myriad Pro"/>
                <a:cs typeface="Myriad Pro"/>
              </a:rPr>
              <a:t> and </a:t>
            </a:r>
            <a:r>
              <a:rPr lang="en-US" sz="2400" dirty="0" err="1" smtClean="0">
                <a:latin typeface="Myriad Pro"/>
                <a:cs typeface="Myriad Pro"/>
              </a:rPr>
              <a:t>reseparation</a:t>
            </a:r>
            <a:r>
              <a:rPr lang="en-US" sz="2400" dirty="0" smtClean="0">
                <a:latin typeface="Myriad Pro"/>
                <a:cs typeface="Myriad Pro"/>
              </a:rPr>
              <a:t>)</a:t>
            </a:r>
          </a:p>
        </p:txBody>
      </p:sp>
      <p:grpSp>
        <p:nvGrpSpPr>
          <p:cNvPr id="37" name="Group 36"/>
          <p:cNvGrpSpPr/>
          <p:nvPr/>
        </p:nvGrpSpPr>
        <p:grpSpPr>
          <a:xfrm>
            <a:off x="5393766" y="1887088"/>
            <a:ext cx="2883646" cy="2208501"/>
            <a:chOff x="5393766" y="1887088"/>
            <a:chExt cx="2883646" cy="2208501"/>
          </a:xfrm>
        </p:grpSpPr>
        <p:sp>
          <p:nvSpPr>
            <p:cNvPr id="18" name="TextBox 17"/>
            <p:cNvSpPr txBox="1"/>
            <p:nvPr/>
          </p:nvSpPr>
          <p:spPr>
            <a:xfrm>
              <a:off x="5889813" y="2106706"/>
              <a:ext cx="433294" cy="461665"/>
            </a:xfrm>
            <a:prstGeom prst="rect">
              <a:avLst/>
            </a:prstGeom>
            <a:noFill/>
          </p:spPr>
          <p:txBody>
            <a:bodyPr wrap="square" rtlCol="0">
              <a:spAutoFit/>
            </a:bodyPr>
            <a:lstStyle/>
            <a:p>
              <a:r>
                <a:rPr lang="en-US" sz="2400" dirty="0">
                  <a:latin typeface="Myriad Pro"/>
                  <a:cs typeface="Myriad Pro"/>
                </a:rPr>
                <a:t>D</a:t>
              </a:r>
            </a:p>
          </p:txBody>
        </p:sp>
        <p:cxnSp>
          <p:nvCxnSpPr>
            <p:cNvPr id="19" name="Straight Arrow Connector 18"/>
            <p:cNvCxnSpPr/>
            <p:nvPr/>
          </p:nvCxnSpPr>
          <p:spPr>
            <a:xfrm>
              <a:off x="6323107" y="2345764"/>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267389" y="2101468"/>
              <a:ext cx="950258" cy="461665"/>
            </a:xfrm>
            <a:prstGeom prst="rect">
              <a:avLst/>
            </a:prstGeom>
            <a:noFill/>
          </p:spPr>
          <p:txBody>
            <a:bodyPr wrap="square" rtlCol="0">
              <a:spAutoFit/>
            </a:bodyPr>
            <a:lstStyle/>
            <a:p>
              <a:r>
                <a:rPr lang="en-US" sz="2400" dirty="0" smtClean="0">
                  <a:latin typeface="Myriad Pro"/>
                  <a:cs typeface="Myriad Pro"/>
                </a:rPr>
                <a:t>A + C</a:t>
              </a:r>
              <a:endParaRPr lang="en-US" sz="2400" dirty="0">
                <a:latin typeface="Myriad Pro"/>
                <a:cs typeface="Myriad Pro"/>
              </a:endParaRPr>
            </a:p>
          </p:txBody>
        </p:sp>
        <p:sp>
          <p:nvSpPr>
            <p:cNvPr id="21" name="TextBox 20"/>
            <p:cNvSpPr txBox="1"/>
            <p:nvPr/>
          </p:nvSpPr>
          <p:spPr>
            <a:xfrm>
              <a:off x="6539754" y="1887088"/>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2</a:t>
              </a:r>
              <a:endParaRPr lang="en-US" sz="2400" baseline="-25000" dirty="0">
                <a:latin typeface="Myriad Pro"/>
                <a:cs typeface="Myriad Pro"/>
              </a:endParaRPr>
            </a:p>
          </p:txBody>
        </p:sp>
        <p:sp>
          <p:nvSpPr>
            <p:cNvPr id="22" name="TextBox 21"/>
            <p:cNvSpPr txBox="1"/>
            <p:nvPr/>
          </p:nvSpPr>
          <p:spPr>
            <a:xfrm>
              <a:off x="5498353" y="2807427"/>
              <a:ext cx="1056341" cy="461665"/>
            </a:xfrm>
            <a:prstGeom prst="rect">
              <a:avLst/>
            </a:prstGeom>
            <a:noFill/>
          </p:spPr>
          <p:txBody>
            <a:bodyPr wrap="square" rtlCol="0">
              <a:spAutoFit/>
            </a:bodyPr>
            <a:lstStyle/>
            <a:p>
              <a:r>
                <a:rPr lang="en-US" sz="2400" dirty="0" smtClean="0">
                  <a:latin typeface="Myriad Pro"/>
                  <a:cs typeface="Myriad Pro"/>
                </a:rPr>
                <a:t>A + C</a:t>
              </a:r>
              <a:endParaRPr lang="en-US" sz="2400" dirty="0">
                <a:latin typeface="Myriad Pro"/>
                <a:cs typeface="Myriad Pro"/>
              </a:endParaRPr>
            </a:p>
          </p:txBody>
        </p:sp>
        <p:cxnSp>
          <p:nvCxnSpPr>
            <p:cNvPr id="23" name="Straight Arrow Connector 22"/>
            <p:cNvCxnSpPr/>
            <p:nvPr/>
          </p:nvCxnSpPr>
          <p:spPr>
            <a:xfrm>
              <a:off x="6352989" y="3046485"/>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297271" y="2802189"/>
              <a:ext cx="654423" cy="461665"/>
            </a:xfrm>
            <a:prstGeom prst="rect">
              <a:avLst/>
            </a:prstGeom>
            <a:noFill/>
          </p:spPr>
          <p:txBody>
            <a:bodyPr wrap="square" rtlCol="0">
              <a:spAutoFit/>
            </a:bodyPr>
            <a:lstStyle/>
            <a:p>
              <a:r>
                <a:rPr lang="en-US" sz="2400" dirty="0">
                  <a:latin typeface="Myriad Pro"/>
                  <a:cs typeface="Myriad Pro"/>
                </a:rPr>
                <a:t>D</a:t>
              </a:r>
            </a:p>
          </p:txBody>
        </p:sp>
        <p:sp>
          <p:nvSpPr>
            <p:cNvPr id="25" name="TextBox 24"/>
            <p:cNvSpPr txBox="1"/>
            <p:nvPr/>
          </p:nvSpPr>
          <p:spPr>
            <a:xfrm>
              <a:off x="6569635" y="2587809"/>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2</a:t>
              </a:r>
              <a:endParaRPr lang="en-US" sz="2400" baseline="-25000" dirty="0">
                <a:latin typeface="Myriad Pro"/>
                <a:cs typeface="Myriad Pro"/>
              </a:endParaRPr>
            </a:p>
          </p:txBody>
        </p:sp>
        <p:sp>
          <p:nvSpPr>
            <p:cNvPr id="26" name="TextBox 25"/>
            <p:cNvSpPr txBox="1"/>
            <p:nvPr/>
          </p:nvSpPr>
          <p:spPr>
            <a:xfrm>
              <a:off x="5393766" y="3264592"/>
              <a:ext cx="2883646" cy="830997"/>
            </a:xfrm>
            <a:prstGeom prst="rect">
              <a:avLst/>
            </a:prstGeom>
            <a:noFill/>
          </p:spPr>
          <p:txBody>
            <a:bodyPr wrap="square" rtlCol="0">
              <a:spAutoFit/>
            </a:bodyPr>
            <a:lstStyle/>
            <a:p>
              <a:pPr algn="ctr"/>
              <a:r>
                <a:rPr lang="en-US" sz="2400" dirty="0" smtClean="0">
                  <a:latin typeface="Myriad Pro"/>
                  <a:cs typeface="Myriad Pro"/>
                </a:rPr>
                <a:t>(</a:t>
              </a:r>
              <a:r>
                <a:rPr lang="en-US" sz="2400" dirty="0" err="1" smtClean="0">
                  <a:latin typeface="Myriad Pro"/>
                  <a:cs typeface="Myriad Pro"/>
                </a:rPr>
                <a:t>heterodimerization</a:t>
              </a:r>
              <a:r>
                <a:rPr lang="en-US" sz="2400" dirty="0" smtClean="0">
                  <a:latin typeface="Myriad Pro"/>
                  <a:cs typeface="Myriad Pro"/>
                </a:rPr>
                <a:t> and </a:t>
              </a:r>
              <a:r>
                <a:rPr lang="en-US" sz="2400" dirty="0" err="1" smtClean="0">
                  <a:latin typeface="Myriad Pro"/>
                  <a:cs typeface="Myriad Pro"/>
                </a:rPr>
                <a:t>reseparation</a:t>
              </a:r>
              <a:r>
                <a:rPr lang="en-US" sz="2400" dirty="0" smtClean="0">
                  <a:latin typeface="Myriad Pro"/>
                  <a:cs typeface="Myriad Pro"/>
                </a:rPr>
                <a:t>)</a:t>
              </a:r>
            </a:p>
          </p:txBody>
        </p:sp>
      </p:grpSp>
      <p:grpSp>
        <p:nvGrpSpPr>
          <p:cNvPr id="38" name="Group 37"/>
          <p:cNvGrpSpPr/>
          <p:nvPr/>
        </p:nvGrpSpPr>
        <p:grpSpPr>
          <a:xfrm>
            <a:off x="170342" y="4443539"/>
            <a:ext cx="6508366" cy="696224"/>
            <a:chOff x="170342" y="4443539"/>
            <a:chExt cx="6508366" cy="696224"/>
          </a:xfrm>
        </p:grpSpPr>
        <p:sp>
          <p:nvSpPr>
            <p:cNvPr id="27" name="TextBox 26"/>
            <p:cNvSpPr txBox="1"/>
            <p:nvPr/>
          </p:nvSpPr>
          <p:spPr>
            <a:xfrm>
              <a:off x="4350874" y="4678098"/>
              <a:ext cx="433294" cy="461665"/>
            </a:xfrm>
            <a:prstGeom prst="rect">
              <a:avLst/>
            </a:prstGeom>
            <a:noFill/>
          </p:spPr>
          <p:txBody>
            <a:bodyPr wrap="square" rtlCol="0">
              <a:spAutoFit/>
            </a:bodyPr>
            <a:lstStyle/>
            <a:p>
              <a:r>
                <a:rPr lang="en-US" sz="2400" dirty="0">
                  <a:latin typeface="Myriad Pro"/>
                  <a:cs typeface="Myriad Pro"/>
                </a:rPr>
                <a:t>D</a:t>
              </a:r>
            </a:p>
          </p:txBody>
        </p:sp>
        <p:cxnSp>
          <p:nvCxnSpPr>
            <p:cNvPr id="28" name="Straight Arrow Connector 27"/>
            <p:cNvCxnSpPr/>
            <p:nvPr/>
          </p:nvCxnSpPr>
          <p:spPr>
            <a:xfrm>
              <a:off x="4784168" y="4917156"/>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5728450" y="4672860"/>
              <a:ext cx="950258" cy="461665"/>
            </a:xfrm>
            <a:prstGeom prst="rect">
              <a:avLst/>
            </a:prstGeom>
            <a:noFill/>
          </p:spPr>
          <p:txBody>
            <a:bodyPr wrap="square" rtlCol="0">
              <a:spAutoFit/>
            </a:bodyPr>
            <a:lstStyle/>
            <a:p>
              <a:r>
                <a:rPr lang="en-US" sz="2400" dirty="0" smtClean="0">
                  <a:latin typeface="Myriad Pro"/>
                  <a:cs typeface="Myriad Pro"/>
                </a:rPr>
                <a:t>B +</a:t>
              </a:r>
              <a:r>
                <a:rPr lang="en-US" sz="2400" dirty="0">
                  <a:latin typeface="Myriad Pro"/>
                  <a:cs typeface="Myriad Pro"/>
                </a:rPr>
                <a:t> </a:t>
              </a:r>
              <a:r>
                <a:rPr lang="en-US" sz="2400" dirty="0" smtClean="0">
                  <a:latin typeface="Myriad Pro"/>
                  <a:cs typeface="Myriad Pro"/>
                </a:rPr>
                <a:t>E</a:t>
              </a:r>
              <a:endParaRPr lang="en-US" sz="2400" dirty="0">
                <a:latin typeface="Myriad Pro"/>
                <a:cs typeface="Myriad Pro"/>
              </a:endParaRPr>
            </a:p>
          </p:txBody>
        </p:sp>
        <p:sp>
          <p:nvSpPr>
            <p:cNvPr id="30" name="TextBox 29"/>
            <p:cNvSpPr txBox="1"/>
            <p:nvPr/>
          </p:nvSpPr>
          <p:spPr>
            <a:xfrm>
              <a:off x="5000815" y="4443539"/>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3</a:t>
              </a:r>
              <a:endParaRPr lang="en-US" sz="2400" baseline="-25000" dirty="0">
                <a:latin typeface="Myriad Pro"/>
                <a:cs typeface="Myriad Pro"/>
              </a:endParaRPr>
            </a:p>
          </p:txBody>
        </p:sp>
        <p:sp>
          <p:nvSpPr>
            <p:cNvPr id="35" name="TextBox 34"/>
            <p:cNvSpPr txBox="1"/>
            <p:nvPr/>
          </p:nvSpPr>
          <p:spPr>
            <a:xfrm>
              <a:off x="170342" y="4676547"/>
              <a:ext cx="4075945" cy="461665"/>
            </a:xfrm>
            <a:prstGeom prst="rect">
              <a:avLst/>
            </a:prstGeom>
            <a:noFill/>
          </p:spPr>
          <p:txBody>
            <a:bodyPr wrap="square" rtlCol="0">
              <a:spAutoFit/>
            </a:bodyPr>
            <a:lstStyle/>
            <a:p>
              <a:pPr algn="ctr"/>
              <a:r>
                <a:rPr lang="en-US" sz="2400" dirty="0" smtClean="0">
                  <a:latin typeface="Myriad Pro"/>
                  <a:cs typeface="Myriad Pro"/>
                </a:rPr>
                <a:t>Irreversible disintegration</a:t>
              </a:r>
            </a:p>
          </p:txBody>
        </p:sp>
      </p:grpSp>
      <p:grpSp>
        <p:nvGrpSpPr>
          <p:cNvPr id="39" name="Group 38"/>
          <p:cNvGrpSpPr/>
          <p:nvPr/>
        </p:nvGrpSpPr>
        <p:grpSpPr>
          <a:xfrm>
            <a:off x="170342" y="5336986"/>
            <a:ext cx="6508366" cy="704449"/>
            <a:chOff x="170342" y="5336986"/>
            <a:chExt cx="6508366" cy="704449"/>
          </a:xfrm>
        </p:grpSpPr>
        <p:sp>
          <p:nvSpPr>
            <p:cNvPr id="31" name="TextBox 30"/>
            <p:cNvSpPr txBox="1"/>
            <p:nvPr/>
          </p:nvSpPr>
          <p:spPr>
            <a:xfrm>
              <a:off x="3962407" y="5571545"/>
              <a:ext cx="893479" cy="461665"/>
            </a:xfrm>
            <a:prstGeom prst="rect">
              <a:avLst/>
            </a:prstGeom>
            <a:noFill/>
          </p:spPr>
          <p:txBody>
            <a:bodyPr wrap="square" rtlCol="0">
              <a:spAutoFit/>
            </a:bodyPr>
            <a:lstStyle/>
            <a:p>
              <a:r>
                <a:rPr lang="en-US" sz="2400" dirty="0" smtClean="0">
                  <a:latin typeface="Myriad Pro"/>
                  <a:cs typeface="Myriad Pro"/>
                </a:rPr>
                <a:t>B + E</a:t>
              </a:r>
              <a:endParaRPr lang="en-US" sz="2400" dirty="0">
                <a:latin typeface="Myriad Pro"/>
                <a:cs typeface="Myriad Pro"/>
              </a:endParaRPr>
            </a:p>
          </p:txBody>
        </p:sp>
        <p:cxnSp>
          <p:nvCxnSpPr>
            <p:cNvPr id="32" name="Straight Arrow Connector 31"/>
            <p:cNvCxnSpPr/>
            <p:nvPr/>
          </p:nvCxnSpPr>
          <p:spPr>
            <a:xfrm>
              <a:off x="4784168" y="5810603"/>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5728450" y="5566307"/>
              <a:ext cx="950258" cy="461665"/>
            </a:xfrm>
            <a:prstGeom prst="rect">
              <a:avLst/>
            </a:prstGeom>
            <a:noFill/>
          </p:spPr>
          <p:txBody>
            <a:bodyPr wrap="square" rtlCol="0">
              <a:spAutoFit/>
            </a:bodyPr>
            <a:lstStyle/>
            <a:p>
              <a:r>
                <a:rPr lang="en-US" sz="2400" dirty="0">
                  <a:latin typeface="Myriad Pro"/>
                  <a:cs typeface="Myriad Pro"/>
                </a:rPr>
                <a:t>A</a:t>
              </a:r>
              <a:r>
                <a:rPr lang="en-US" sz="2400" dirty="0" smtClean="0">
                  <a:latin typeface="Myriad Pro"/>
                  <a:cs typeface="Myriad Pro"/>
                </a:rPr>
                <a:t> +</a:t>
              </a:r>
              <a:r>
                <a:rPr lang="en-US" sz="2400" dirty="0">
                  <a:latin typeface="Myriad Pro"/>
                  <a:cs typeface="Myriad Pro"/>
                </a:rPr>
                <a:t> C</a:t>
              </a:r>
            </a:p>
          </p:txBody>
        </p:sp>
        <p:sp>
          <p:nvSpPr>
            <p:cNvPr id="34" name="TextBox 33"/>
            <p:cNvSpPr txBox="1"/>
            <p:nvPr/>
          </p:nvSpPr>
          <p:spPr>
            <a:xfrm>
              <a:off x="5000815" y="5336986"/>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4</a:t>
              </a:r>
              <a:endParaRPr lang="en-US" sz="2400" baseline="-25000" dirty="0">
                <a:latin typeface="Myriad Pro"/>
                <a:cs typeface="Myriad Pro"/>
              </a:endParaRPr>
            </a:p>
          </p:txBody>
        </p:sp>
        <p:sp>
          <p:nvSpPr>
            <p:cNvPr id="36" name="TextBox 35"/>
            <p:cNvSpPr txBox="1"/>
            <p:nvPr/>
          </p:nvSpPr>
          <p:spPr>
            <a:xfrm>
              <a:off x="170342" y="5579770"/>
              <a:ext cx="4075945" cy="461665"/>
            </a:xfrm>
            <a:prstGeom prst="rect">
              <a:avLst/>
            </a:prstGeom>
            <a:noFill/>
          </p:spPr>
          <p:txBody>
            <a:bodyPr wrap="square" rtlCol="0">
              <a:spAutoFit/>
            </a:bodyPr>
            <a:lstStyle/>
            <a:p>
              <a:pPr algn="ctr"/>
              <a:r>
                <a:rPr lang="en-US" sz="2400" dirty="0" smtClean="0">
                  <a:latin typeface="Myriad Pro"/>
                  <a:cs typeface="Myriad Pro"/>
                </a:rPr>
                <a:t>Irreversible conversion</a:t>
              </a:r>
            </a:p>
          </p:txBody>
        </p:sp>
      </p:grpSp>
      <p:sp>
        <p:nvSpPr>
          <p:cNvPr id="40" name="TextBox 39"/>
          <p:cNvSpPr txBox="1"/>
          <p:nvPr/>
        </p:nvSpPr>
        <p:spPr>
          <a:xfrm>
            <a:off x="4261971" y="6345764"/>
            <a:ext cx="5192057" cy="461665"/>
          </a:xfrm>
          <a:prstGeom prst="rect">
            <a:avLst/>
          </a:prstGeom>
          <a:noFill/>
        </p:spPr>
        <p:txBody>
          <a:bodyPr wrap="square" rtlCol="0">
            <a:spAutoFit/>
          </a:bodyPr>
          <a:lstStyle/>
          <a:p>
            <a:pPr algn="ctr"/>
            <a:r>
              <a:rPr lang="en-US" sz="2400" dirty="0" smtClean="0">
                <a:latin typeface="Myriad Pro"/>
                <a:cs typeface="Myriad Pro"/>
              </a:rPr>
              <a:t>Example from </a:t>
            </a:r>
            <a:r>
              <a:rPr lang="en-US" sz="2400" dirty="0" err="1" smtClean="0">
                <a:latin typeface="Myriad Pro"/>
                <a:cs typeface="Myriad Pro"/>
              </a:rPr>
              <a:t>Gunawardena</a:t>
            </a:r>
            <a:r>
              <a:rPr lang="en-US" sz="2400" dirty="0" smtClean="0">
                <a:latin typeface="Myriad Pro"/>
                <a:cs typeface="Myriad Pro"/>
              </a:rPr>
              <a:t> 2003</a:t>
            </a:r>
          </a:p>
        </p:txBody>
      </p:sp>
    </p:spTree>
    <p:extLst>
      <p:ext uri="{BB962C8B-B14F-4D97-AF65-F5344CB8AC3E}">
        <p14:creationId xmlns:p14="http://schemas.microsoft.com/office/powerpoint/2010/main" val="1276612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Example: A more complicated chemical reaction network</a:t>
            </a:r>
            <a:endParaRPr lang="en-US" dirty="0">
              <a:latin typeface="Myriad Pro"/>
              <a:cs typeface="Myriad Pro"/>
            </a:endParaRPr>
          </a:p>
        </p:txBody>
      </p:sp>
      <p:sp>
        <p:nvSpPr>
          <p:cNvPr id="4" name="TextBox 3"/>
          <p:cNvSpPr txBox="1"/>
          <p:nvPr/>
        </p:nvSpPr>
        <p:spPr>
          <a:xfrm>
            <a:off x="1344705" y="2157529"/>
            <a:ext cx="433294"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6" name="Straight Arrow Connector 5"/>
          <p:cNvCxnSpPr/>
          <p:nvPr/>
        </p:nvCxnSpPr>
        <p:spPr>
          <a:xfrm>
            <a:off x="1777999" y="2396587"/>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2722281" y="2152291"/>
            <a:ext cx="654423" cy="461665"/>
          </a:xfrm>
          <a:prstGeom prst="rect">
            <a:avLst/>
          </a:prstGeom>
          <a:noFill/>
        </p:spPr>
        <p:txBody>
          <a:bodyPr wrap="square" rtlCol="0">
            <a:spAutoFit/>
          </a:bodyPr>
          <a:lstStyle/>
          <a:p>
            <a:r>
              <a:rPr lang="en-US" sz="2400" dirty="0" smtClean="0">
                <a:latin typeface="Myriad Pro"/>
                <a:cs typeface="Myriad Pro"/>
              </a:rPr>
              <a:t>2B</a:t>
            </a:r>
            <a:endParaRPr lang="en-US" sz="2400" dirty="0">
              <a:latin typeface="Myriad Pro"/>
              <a:cs typeface="Myriad Pro"/>
            </a:endParaRPr>
          </a:p>
        </p:txBody>
      </p:sp>
      <p:sp>
        <p:nvSpPr>
          <p:cNvPr id="8" name="TextBox 7"/>
          <p:cNvSpPr txBox="1"/>
          <p:nvPr/>
        </p:nvSpPr>
        <p:spPr>
          <a:xfrm>
            <a:off x="1964764" y="1937911"/>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1</a:t>
            </a:r>
            <a:endParaRPr lang="en-US" sz="2400" baseline="-25000" dirty="0">
              <a:latin typeface="Myriad Pro"/>
              <a:cs typeface="Myriad Pro"/>
            </a:endParaRPr>
          </a:p>
        </p:txBody>
      </p:sp>
      <p:sp>
        <p:nvSpPr>
          <p:cNvPr id="13" name="TextBox 12"/>
          <p:cNvSpPr txBox="1"/>
          <p:nvPr/>
        </p:nvSpPr>
        <p:spPr>
          <a:xfrm>
            <a:off x="1329764" y="2858250"/>
            <a:ext cx="649940" cy="461665"/>
          </a:xfrm>
          <a:prstGeom prst="rect">
            <a:avLst/>
          </a:prstGeom>
          <a:noFill/>
        </p:spPr>
        <p:txBody>
          <a:bodyPr wrap="square" rtlCol="0">
            <a:spAutoFit/>
          </a:bodyPr>
          <a:lstStyle/>
          <a:p>
            <a:r>
              <a:rPr lang="en-US" sz="2400" dirty="0" smtClean="0">
                <a:latin typeface="Myriad Pro"/>
                <a:cs typeface="Myriad Pro"/>
              </a:rPr>
              <a:t>2B</a:t>
            </a:r>
            <a:endParaRPr lang="en-US" sz="2400" dirty="0">
              <a:latin typeface="Myriad Pro"/>
              <a:cs typeface="Myriad Pro"/>
            </a:endParaRPr>
          </a:p>
        </p:txBody>
      </p:sp>
      <p:cxnSp>
        <p:nvCxnSpPr>
          <p:cNvPr id="14" name="Straight Arrow Connector 13"/>
          <p:cNvCxnSpPr/>
          <p:nvPr/>
        </p:nvCxnSpPr>
        <p:spPr>
          <a:xfrm>
            <a:off x="1807881" y="3097308"/>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2752163" y="2853012"/>
            <a:ext cx="654423"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16" name="TextBox 15"/>
          <p:cNvSpPr txBox="1"/>
          <p:nvPr/>
        </p:nvSpPr>
        <p:spPr>
          <a:xfrm>
            <a:off x="1994645" y="2638632"/>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1</a:t>
            </a:r>
            <a:endParaRPr lang="en-US" sz="2400" baseline="-25000" dirty="0">
              <a:latin typeface="Myriad Pro"/>
              <a:cs typeface="Myriad Pro"/>
            </a:endParaRPr>
          </a:p>
        </p:txBody>
      </p:sp>
      <p:sp>
        <p:nvSpPr>
          <p:cNvPr id="18" name="TextBox 17"/>
          <p:cNvSpPr txBox="1"/>
          <p:nvPr/>
        </p:nvSpPr>
        <p:spPr>
          <a:xfrm>
            <a:off x="1374587" y="3550854"/>
            <a:ext cx="433294" cy="461665"/>
          </a:xfrm>
          <a:prstGeom prst="rect">
            <a:avLst/>
          </a:prstGeom>
          <a:noFill/>
        </p:spPr>
        <p:txBody>
          <a:bodyPr wrap="square" rtlCol="0">
            <a:spAutoFit/>
          </a:bodyPr>
          <a:lstStyle/>
          <a:p>
            <a:r>
              <a:rPr lang="en-US" sz="2400" dirty="0">
                <a:latin typeface="Myriad Pro"/>
                <a:cs typeface="Myriad Pro"/>
              </a:rPr>
              <a:t>D</a:t>
            </a:r>
          </a:p>
        </p:txBody>
      </p:sp>
      <p:cxnSp>
        <p:nvCxnSpPr>
          <p:cNvPr id="19" name="Straight Arrow Connector 18"/>
          <p:cNvCxnSpPr/>
          <p:nvPr/>
        </p:nvCxnSpPr>
        <p:spPr>
          <a:xfrm>
            <a:off x="1807881" y="3789912"/>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2752163" y="3545616"/>
            <a:ext cx="950258" cy="461665"/>
          </a:xfrm>
          <a:prstGeom prst="rect">
            <a:avLst/>
          </a:prstGeom>
          <a:noFill/>
        </p:spPr>
        <p:txBody>
          <a:bodyPr wrap="square" rtlCol="0">
            <a:spAutoFit/>
          </a:bodyPr>
          <a:lstStyle/>
          <a:p>
            <a:r>
              <a:rPr lang="en-US" sz="2400" dirty="0" smtClean="0">
                <a:latin typeface="Myriad Pro"/>
                <a:cs typeface="Myriad Pro"/>
              </a:rPr>
              <a:t>A + C</a:t>
            </a:r>
            <a:endParaRPr lang="en-US" sz="2400" dirty="0">
              <a:latin typeface="Myriad Pro"/>
              <a:cs typeface="Myriad Pro"/>
            </a:endParaRPr>
          </a:p>
        </p:txBody>
      </p:sp>
      <p:sp>
        <p:nvSpPr>
          <p:cNvPr id="21" name="TextBox 20"/>
          <p:cNvSpPr txBox="1"/>
          <p:nvPr/>
        </p:nvSpPr>
        <p:spPr>
          <a:xfrm>
            <a:off x="1994646" y="3316295"/>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2</a:t>
            </a:r>
            <a:endParaRPr lang="en-US" sz="2400" baseline="-25000" dirty="0">
              <a:latin typeface="Myriad Pro"/>
              <a:cs typeface="Myriad Pro"/>
            </a:endParaRPr>
          </a:p>
        </p:txBody>
      </p:sp>
      <p:sp>
        <p:nvSpPr>
          <p:cNvPr id="22" name="TextBox 21"/>
          <p:cNvSpPr txBox="1"/>
          <p:nvPr/>
        </p:nvSpPr>
        <p:spPr>
          <a:xfrm>
            <a:off x="983127" y="4251575"/>
            <a:ext cx="1056341" cy="461665"/>
          </a:xfrm>
          <a:prstGeom prst="rect">
            <a:avLst/>
          </a:prstGeom>
          <a:noFill/>
        </p:spPr>
        <p:txBody>
          <a:bodyPr wrap="square" rtlCol="0">
            <a:spAutoFit/>
          </a:bodyPr>
          <a:lstStyle/>
          <a:p>
            <a:r>
              <a:rPr lang="en-US" sz="2400" dirty="0" smtClean="0">
                <a:latin typeface="Myriad Pro"/>
                <a:cs typeface="Myriad Pro"/>
              </a:rPr>
              <a:t>A + C</a:t>
            </a:r>
            <a:endParaRPr lang="en-US" sz="2400" dirty="0">
              <a:latin typeface="Myriad Pro"/>
              <a:cs typeface="Myriad Pro"/>
            </a:endParaRPr>
          </a:p>
        </p:txBody>
      </p:sp>
      <p:cxnSp>
        <p:nvCxnSpPr>
          <p:cNvPr id="23" name="Straight Arrow Connector 22"/>
          <p:cNvCxnSpPr/>
          <p:nvPr/>
        </p:nvCxnSpPr>
        <p:spPr>
          <a:xfrm>
            <a:off x="1837763" y="4490633"/>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782045" y="4246337"/>
            <a:ext cx="654423" cy="461665"/>
          </a:xfrm>
          <a:prstGeom prst="rect">
            <a:avLst/>
          </a:prstGeom>
          <a:noFill/>
        </p:spPr>
        <p:txBody>
          <a:bodyPr wrap="square" rtlCol="0">
            <a:spAutoFit/>
          </a:bodyPr>
          <a:lstStyle/>
          <a:p>
            <a:r>
              <a:rPr lang="en-US" sz="2400" dirty="0">
                <a:latin typeface="Myriad Pro"/>
                <a:cs typeface="Myriad Pro"/>
              </a:rPr>
              <a:t>D</a:t>
            </a:r>
          </a:p>
        </p:txBody>
      </p:sp>
      <p:sp>
        <p:nvSpPr>
          <p:cNvPr id="25" name="TextBox 24"/>
          <p:cNvSpPr txBox="1"/>
          <p:nvPr/>
        </p:nvSpPr>
        <p:spPr>
          <a:xfrm>
            <a:off x="2024527" y="4031957"/>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2</a:t>
            </a:r>
            <a:endParaRPr lang="en-US" sz="2400" baseline="-25000" dirty="0">
              <a:latin typeface="Myriad Pro"/>
              <a:cs typeface="Myriad Pro"/>
            </a:endParaRPr>
          </a:p>
        </p:txBody>
      </p:sp>
      <p:sp>
        <p:nvSpPr>
          <p:cNvPr id="27" name="TextBox 26"/>
          <p:cNvSpPr txBox="1"/>
          <p:nvPr/>
        </p:nvSpPr>
        <p:spPr>
          <a:xfrm>
            <a:off x="1404469" y="4943331"/>
            <a:ext cx="433294" cy="461665"/>
          </a:xfrm>
          <a:prstGeom prst="rect">
            <a:avLst/>
          </a:prstGeom>
          <a:noFill/>
        </p:spPr>
        <p:txBody>
          <a:bodyPr wrap="square" rtlCol="0">
            <a:spAutoFit/>
          </a:bodyPr>
          <a:lstStyle/>
          <a:p>
            <a:r>
              <a:rPr lang="en-US" sz="2400" dirty="0">
                <a:latin typeface="Myriad Pro"/>
                <a:cs typeface="Myriad Pro"/>
              </a:rPr>
              <a:t>D</a:t>
            </a:r>
          </a:p>
        </p:txBody>
      </p:sp>
      <p:cxnSp>
        <p:nvCxnSpPr>
          <p:cNvPr id="28" name="Straight Arrow Connector 27"/>
          <p:cNvCxnSpPr/>
          <p:nvPr/>
        </p:nvCxnSpPr>
        <p:spPr>
          <a:xfrm>
            <a:off x="1837763" y="5182389"/>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782045" y="4938093"/>
            <a:ext cx="950258" cy="461665"/>
          </a:xfrm>
          <a:prstGeom prst="rect">
            <a:avLst/>
          </a:prstGeom>
          <a:noFill/>
        </p:spPr>
        <p:txBody>
          <a:bodyPr wrap="square" rtlCol="0">
            <a:spAutoFit/>
          </a:bodyPr>
          <a:lstStyle/>
          <a:p>
            <a:r>
              <a:rPr lang="en-US" sz="2400" dirty="0" smtClean="0">
                <a:latin typeface="Myriad Pro"/>
                <a:cs typeface="Myriad Pro"/>
              </a:rPr>
              <a:t>B +</a:t>
            </a:r>
            <a:r>
              <a:rPr lang="en-US" sz="2400" dirty="0">
                <a:latin typeface="Myriad Pro"/>
                <a:cs typeface="Myriad Pro"/>
              </a:rPr>
              <a:t> </a:t>
            </a:r>
            <a:r>
              <a:rPr lang="en-US" sz="2400" dirty="0" smtClean="0">
                <a:latin typeface="Myriad Pro"/>
                <a:cs typeface="Myriad Pro"/>
              </a:rPr>
              <a:t>E</a:t>
            </a:r>
            <a:endParaRPr lang="en-US" sz="2400" dirty="0">
              <a:latin typeface="Myriad Pro"/>
              <a:cs typeface="Myriad Pro"/>
            </a:endParaRPr>
          </a:p>
        </p:txBody>
      </p:sp>
      <p:sp>
        <p:nvSpPr>
          <p:cNvPr id="30" name="TextBox 29"/>
          <p:cNvSpPr txBox="1"/>
          <p:nvPr/>
        </p:nvSpPr>
        <p:spPr>
          <a:xfrm>
            <a:off x="2024528" y="4708772"/>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3</a:t>
            </a:r>
            <a:endParaRPr lang="en-US" sz="2400" baseline="-25000" dirty="0">
              <a:latin typeface="Myriad Pro"/>
              <a:cs typeface="Myriad Pro"/>
            </a:endParaRPr>
          </a:p>
        </p:txBody>
      </p:sp>
      <p:sp>
        <p:nvSpPr>
          <p:cNvPr id="31" name="TextBox 30"/>
          <p:cNvSpPr txBox="1"/>
          <p:nvPr/>
        </p:nvSpPr>
        <p:spPr>
          <a:xfrm>
            <a:off x="1016002" y="5667191"/>
            <a:ext cx="893479" cy="461665"/>
          </a:xfrm>
          <a:prstGeom prst="rect">
            <a:avLst/>
          </a:prstGeom>
          <a:noFill/>
        </p:spPr>
        <p:txBody>
          <a:bodyPr wrap="square" rtlCol="0">
            <a:spAutoFit/>
          </a:bodyPr>
          <a:lstStyle/>
          <a:p>
            <a:r>
              <a:rPr lang="en-US" sz="2400" dirty="0" smtClean="0">
                <a:latin typeface="Myriad Pro"/>
                <a:cs typeface="Myriad Pro"/>
              </a:rPr>
              <a:t>B + E</a:t>
            </a:r>
            <a:endParaRPr lang="en-US" sz="2400" dirty="0">
              <a:latin typeface="Myriad Pro"/>
              <a:cs typeface="Myriad Pro"/>
            </a:endParaRPr>
          </a:p>
        </p:txBody>
      </p:sp>
      <p:cxnSp>
        <p:nvCxnSpPr>
          <p:cNvPr id="32" name="Straight Arrow Connector 31"/>
          <p:cNvCxnSpPr/>
          <p:nvPr/>
        </p:nvCxnSpPr>
        <p:spPr>
          <a:xfrm>
            <a:off x="1837763" y="5906249"/>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2782045" y="5661953"/>
            <a:ext cx="950258" cy="461665"/>
          </a:xfrm>
          <a:prstGeom prst="rect">
            <a:avLst/>
          </a:prstGeom>
          <a:noFill/>
        </p:spPr>
        <p:txBody>
          <a:bodyPr wrap="square" rtlCol="0">
            <a:spAutoFit/>
          </a:bodyPr>
          <a:lstStyle/>
          <a:p>
            <a:r>
              <a:rPr lang="en-US" sz="2400" dirty="0">
                <a:latin typeface="Myriad Pro"/>
                <a:cs typeface="Myriad Pro"/>
              </a:rPr>
              <a:t>A</a:t>
            </a:r>
            <a:r>
              <a:rPr lang="en-US" sz="2400" dirty="0" smtClean="0">
                <a:latin typeface="Myriad Pro"/>
                <a:cs typeface="Myriad Pro"/>
              </a:rPr>
              <a:t> +</a:t>
            </a:r>
            <a:r>
              <a:rPr lang="en-US" sz="2400" dirty="0">
                <a:latin typeface="Myriad Pro"/>
                <a:cs typeface="Myriad Pro"/>
              </a:rPr>
              <a:t> C</a:t>
            </a:r>
          </a:p>
        </p:txBody>
      </p:sp>
      <p:sp>
        <p:nvSpPr>
          <p:cNvPr id="34" name="TextBox 33"/>
          <p:cNvSpPr txBox="1"/>
          <p:nvPr/>
        </p:nvSpPr>
        <p:spPr>
          <a:xfrm>
            <a:off x="2024528" y="5432632"/>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4</a:t>
            </a:r>
            <a:endParaRPr lang="en-US" sz="2400" baseline="-25000" dirty="0">
              <a:latin typeface="Myriad Pro"/>
              <a:cs typeface="Myriad Pro"/>
            </a:endParaRPr>
          </a:p>
        </p:txBody>
      </p:sp>
      <p:grpSp>
        <p:nvGrpSpPr>
          <p:cNvPr id="11" name="Group 10"/>
          <p:cNvGrpSpPr/>
          <p:nvPr/>
        </p:nvGrpSpPr>
        <p:grpSpPr>
          <a:xfrm>
            <a:off x="6079563" y="2302010"/>
            <a:ext cx="2701359" cy="3471615"/>
            <a:chOff x="5501343" y="1905687"/>
            <a:chExt cx="2701359" cy="3471615"/>
          </a:xfrm>
        </p:grpSpPr>
        <p:sp>
          <p:nvSpPr>
            <p:cNvPr id="37" name="TextBox 36"/>
            <p:cNvSpPr txBox="1"/>
            <p:nvPr/>
          </p:nvSpPr>
          <p:spPr>
            <a:xfrm>
              <a:off x="5755342" y="2214951"/>
              <a:ext cx="433294"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38" name="Straight Arrow Connector 37"/>
            <p:cNvCxnSpPr/>
            <p:nvPr/>
          </p:nvCxnSpPr>
          <p:spPr>
            <a:xfrm>
              <a:off x="6233459" y="2364363"/>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177741" y="2209713"/>
              <a:ext cx="654423" cy="461665"/>
            </a:xfrm>
            <a:prstGeom prst="rect">
              <a:avLst/>
            </a:prstGeom>
            <a:noFill/>
          </p:spPr>
          <p:txBody>
            <a:bodyPr wrap="square" rtlCol="0">
              <a:spAutoFit/>
            </a:bodyPr>
            <a:lstStyle/>
            <a:p>
              <a:r>
                <a:rPr lang="en-US" sz="2400" dirty="0" smtClean="0">
                  <a:latin typeface="Myriad Pro"/>
                  <a:cs typeface="Myriad Pro"/>
                </a:rPr>
                <a:t>2B</a:t>
              </a:r>
              <a:endParaRPr lang="en-US" sz="2400" dirty="0">
                <a:latin typeface="Myriad Pro"/>
                <a:cs typeface="Myriad Pro"/>
              </a:endParaRPr>
            </a:p>
          </p:txBody>
        </p:sp>
        <p:sp>
          <p:nvSpPr>
            <p:cNvPr id="40" name="TextBox 39"/>
            <p:cNvSpPr txBox="1"/>
            <p:nvPr/>
          </p:nvSpPr>
          <p:spPr>
            <a:xfrm>
              <a:off x="6450106" y="190568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1</a:t>
              </a:r>
              <a:endParaRPr lang="en-US" sz="2400" baseline="-25000" dirty="0">
                <a:latin typeface="Myriad Pro"/>
                <a:cs typeface="Myriad Pro"/>
              </a:endParaRPr>
            </a:p>
          </p:txBody>
        </p:sp>
        <p:cxnSp>
          <p:nvCxnSpPr>
            <p:cNvPr id="41" name="Straight Arrow Connector 40"/>
            <p:cNvCxnSpPr/>
            <p:nvPr/>
          </p:nvCxnSpPr>
          <p:spPr>
            <a:xfrm>
              <a:off x="6233459" y="2516763"/>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465045" y="2424127"/>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1</a:t>
              </a:r>
              <a:endParaRPr lang="en-US" sz="2400" baseline="-25000" dirty="0">
                <a:latin typeface="Myriad Pro"/>
                <a:cs typeface="Myriad Pro"/>
              </a:endParaRPr>
            </a:p>
          </p:txBody>
        </p:sp>
        <p:sp>
          <p:nvSpPr>
            <p:cNvPr id="43" name="TextBox 42"/>
            <p:cNvSpPr txBox="1"/>
            <p:nvPr/>
          </p:nvSpPr>
          <p:spPr>
            <a:xfrm>
              <a:off x="5501343" y="3589570"/>
              <a:ext cx="433294" cy="461665"/>
            </a:xfrm>
            <a:prstGeom prst="rect">
              <a:avLst/>
            </a:prstGeom>
            <a:noFill/>
          </p:spPr>
          <p:txBody>
            <a:bodyPr wrap="square" rtlCol="0">
              <a:spAutoFit/>
            </a:bodyPr>
            <a:lstStyle/>
            <a:p>
              <a:r>
                <a:rPr lang="en-US" sz="2400" dirty="0">
                  <a:latin typeface="Myriad Pro"/>
                  <a:cs typeface="Myriad Pro"/>
                </a:rPr>
                <a:t>D</a:t>
              </a:r>
            </a:p>
          </p:txBody>
        </p:sp>
        <p:cxnSp>
          <p:nvCxnSpPr>
            <p:cNvPr id="44" name="Straight Arrow Connector 43"/>
            <p:cNvCxnSpPr/>
            <p:nvPr/>
          </p:nvCxnSpPr>
          <p:spPr>
            <a:xfrm>
              <a:off x="6248398" y="3798746"/>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252444" y="3584332"/>
              <a:ext cx="950258" cy="461665"/>
            </a:xfrm>
            <a:prstGeom prst="rect">
              <a:avLst/>
            </a:prstGeom>
            <a:noFill/>
          </p:spPr>
          <p:txBody>
            <a:bodyPr wrap="square" rtlCol="0">
              <a:spAutoFit/>
            </a:bodyPr>
            <a:lstStyle/>
            <a:p>
              <a:r>
                <a:rPr lang="en-US" sz="2400" dirty="0" smtClean="0">
                  <a:latin typeface="Myriad Pro"/>
                  <a:cs typeface="Myriad Pro"/>
                </a:rPr>
                <a:t>A + C</a:t>
              </a:r>
              <a:endParaRPr lang="en-US" sz="2400" dirty="0">
                <a:latin typeface="Myriad Pro"/>
                <a:cs typeface="Myriad Pro"/>
              </a:endParaRPr>
            </a:p>
          </p:txBody>
        </p:sp>
        <p:sp>
          <p:nvSpPr>
            <p:cNvPr id="46" name="TextBox 45"/>
            <p:cNvSpPr txBox="1"/>
            <p:nvPr/>
          </p:nvSpPr>
          <p:spPr>
            <a:xfrm>
              <a:off x="6465045" y="3325129"/>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2</a:t>
              </a:r>
              <a:endParaRPr lang="en-US" sz="2400" baseline="-25000" dirty="0">
                <a:latin typeface="Myriad Pro"/>
                <a:cs typeface="Myriad Pro"/>
              </a:endParaRPr>
            </a:p>
          </p:txBody>
        </p:sp>
        <p:cxnSp>
          <p:nvCxnSpPr>
            <p:cNvPr id="47" name="Straight Arrow Connector 46"/>
            <p:cNvCxnSpPr/>
            <p:nvPr/>
          </p:nvCxnSpPr>
          <p:spPr>
            <a:xfrm>
              <a:off x="6233459" y="3928087"/>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479986" y="3858510"/>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2</a:t>
              </a:r>
              <a:endParaRPr lang="en-US" sz="2400" baseline="-25000" dirty="0">
                <a:latin typeface="Myriad Pro"/>
                <a:cs typeface="Myriad Pro"/>
              </a:endParaRPr>
            </a:p>
          </p:txBody>
        </p:sp>
        <p:sp>
          <p:nvSpPr>
            <p:cNvPr id="49" name="TextBox 48"/>
            <p:cNvSpPr txBox="1"/>
            <p:nvPr/>
          </p:nvSpPr>
          <p:spPr>
            <a:xfrm>
              <a:off x="6299201" y="4915637"/>
              <a:ext cx="893479" cy="461665"/>
            </a:xfrm>
            <a:prstGeom prst="rect">
              <a:avLst/>
            </a:prstGeom>
            <a:noFill/>
          </p:spPr>
          <p:txBody>
            <a:bodyPr wrap="square" rtlCol="0">
              <a:spAutoFit/>
            </a:bodyPr>
            <a:lstStyle/>
            <a:p>
              <a:r>
                <a:rPr lang="en-US" sz="2400" dirty="0" smtClean="0">
                  <a:latin typeface="Myriad Pro"/>
                  <a:cs typeface="Myriad Pro"/>
                </a:rPr>
                <a:t>B + E</a:t>
              </a:r>
              <a:endParaRPr lang="en-US" sz="2400" dirty="0">
                <a:latin typeface="Myriad Pro"/>
                <a:cs typeface="Myriad Pro"/>
              </a:endParaRPr>
            </a:p>
          </p:txBody>
        </p:sp>
        <p:cxnSp>
          <p:nvCxnSpPr>
            <p:cNvPr id="50" name="Straight Arrow Connector 49"/>
            <p:cNvCxnSpPr/>
            <p:nvPr/>
          </p:nvCxnSpPr>
          <p:spPr>
            <a:xfrm>
              <a:off x="5800165" y="4113002"/>
              <a:ext cx="522938" cy="849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5664201" y="4317954"/>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3</a:t>
              </a:r>
              <a:endParaRPr lang="en-US" sz="2400" baseline="-25000" dirty="0">
                <a:latin typeface="Myriad Pro"/>
                <a:cs typeface="Myriad Pro"/>
              </a:endParaRPr>
            </a:p>
          </p:txBody>
        </p:sp>
        <p:cxnSp>
          <p:nvCxnSpPr>
            <p:cNvPr id="52" name="Straight Arrow Connector 51"/>
            <p:cNvCxnSpPr/>
            <p:nvPr/>
          </p:nvCxnSpPr>
          <p:spPr>
            <a:xfrm flipV="1">
              <a:off x="7085103" y="4057239"/>
              <a:ext cx="505015" cy="9054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7339106" y="435005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4</a:t>
              </a:r>
              <a:endParaRPr lang="en-US" sz="2400" baseline="-25000" dirty="0">
                <a:latin typeface="Myriad Pro"/>
                <a:cs typeface="Myriad Pro"/>
              </a:endParaRPr>
            </a:p>
          </p:txBody>
        </p:sp>
      </p:grpSp>
    </p:spTree>
    <p:extLst>
      <p:ext uri="{BB962C8B-B14F-4D97-AF65-F5344CB8AC3E}">
        <p14:creationId xmlns:p14="http://schemas.microsoft.com/office/powerpoint/2010/main" val="19444129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Example: A more complicated chemical reaction network</a:t>
            </a:r>
            <a:endParaRPr lang="en-US" dirty="0">
              <a:latin typeface="Myriad Pro"/>
              <a:cs typeface="Myriad Pro"/>
            </a:endParaRPr>
          </a:p>
        </p:txBody>
      </p:sp>
      <p:grpSp>
        <p:nvGrpSpPr>
          <p:cNvPr id="11" name="Group 10"/>
          <p:cNvGrpSpPr/>
          <p:nvPr/>
        </p:nvGrpSpPr>
        <p:grpSpPr>
          <a:xfrm>
            <a:off x="6079563" y="2302010"/>
            <a:ext cx="2701359" cy="3471615"/>
            <a:chOff x="5501343" y="1905687"/>
            <a:chExt cx="2701359" cy="3471615"/>
          </a:xfrm>
        </p:grpSpPr>
        <p:sp>
          <p:nvSpPr>
            <p:cNvPr id="37" name="TextBox 36"/>
            <p:cNvSpPr txBox="1"/>
            <p:nvPr/>
          </p:nvSpPr>
          <p:spPr>
            <a:xfrm>
              <a:off x="5755342" y="2214951"/>
              <a:ext cx="433294"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38" name="Straight Arrow Connector 37"/>
            <p:cNvCxnSpPr/>
            <p:nvPr/>
          </p:nvCxnSpPr>
          <p:spPr>
            <a:xfrm>
              <a:off x="6233459" y="2364363"/>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177741" y="2209713"/>
              <a:ext cx="654423" cy="461665"/>
            </a:xfrm>
            <a:prstGeom prst="rect">
              <a:avLst/>
            </a:prstGeom>
            <a:noFill/>
          </p:spPr>
          <p:txBody>
            <a:bodyPr wrap="square" rtlCol="0">
              <a:spAutoFit/>
            </a:bodyPr>
            <a:lstStyle/>
            <a:p>
              <a:r>
                <a:rPr lang="en-US" sz="2400" dirty="0" smtClean="0">
                  <a:latin typeface="Myriad Pro"/>
                  <a:cs typeface="Myriad Pro"/>
                </a:rPr>
                <a:t>2B</a:t>
              </a:r>
              <a:endParaRPr lang="en-US" sz="2400" dirty="0">
                <a:latin typeface="Myriad Pro"/>
                <a:cs typeface="Myriad Pro"/>
              </a:endParaRPr>
            </a:p>
          </p:txBody>
        </p:sp>
        <p:sp>
          <p:nvSpPr>
            <p:cNvPr id="40" name="TextBox 39"/>
            <p:cNvSpPr txBox="1"/>
            <p:nvPr/>
          </p:nvSpPr>
          <p:spPr>
            <a:xfrm>
              <a:off x="6450106" y="190568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1</a:t>
              </a:r>
              <a:endParaRPr lang="en-US" sz="2400" baseline="-25000" dirty="0">
                <a:latin typeface="Myriad Pro"/>
                <a:cs typeface="Myriad Pro"/>
              </a:endParaRPr>
            </a:p>
          </p:txBody>
        </p:sp>
        <p:cxnSp>
          <p:nvCxnSpPr>
            <p:cNvPr id="41" name="Straight Arrow Connector 40"/>
            <p:cNvCxnSpPr/>
            <p:nvPr/>
          </p:nvCxnSpPr>
          <p:spPr>
            <a:xfrm>
              <a:off x="6233459" y="2516763"/>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465045" y="2424127"/>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1</a:t>
              </a:r>
              <a:endParaRPr lang="en-US" sz="2400" baseline="-25000" dirty="0">
                <a:latin typeface="Myriad Pro"/>
                <a:cs typeface="Myriad Pro"/>
              </a:endParaRPr>
            </a:p>
          </p:txBody>
        </p:sp>
        <p:sp>
          <p:nvSpPr>
            <p:cNvPr id="43" name="TextBox 42"/>
            <p:cNvSpPr txBox="1"/>
            <p:nvPr/>
          </p:nvSpPr>
          <p:spPr>
            <a:xfrm>
              <a:off x="5501343" y="3589570"/>
              <a:ext cx="433294" cy="461665"/>
            </a:xfrm>
            <a:prstGeom prst="rect">
              <a:avLst/>
            </a:prstGeom>
            <a:noFill/>
          </p:spPr>
          <p:txBody>
            <a:bodyPr wrap="square" rtlCol="0">
              <a:spAutoFit/>
            </a:bodyPr>
            <a:lstStyle/>
            <a:p>
              <a:r>
                <a:rPr lang="en-US" sz="2400" dirty="0">
                  <a:latin typeface="Myriad Pro"/>
                  <a:cs typeface="Myriad Pro"/>
                </a:rPr>
                <a:t>D</a:t>
              </a:r>
            </a:p>
          </p:txBody>
        </p:sp>
        <p:cxnSp>
          <p:nvCxnSpPr>
            <p:cNvPr id="44" name="Straight Arrow Connector 43"/>
            <p:cNvCxnSpPr/>
            <p:nvPr/>
          </p:nvCxnSpPr>
          <p:spPr>
            <a:xfrm>
              <a:off x="6248398" y="3798746"/>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252444" y="3584332"/>
              <a:ext cx="950258" cy="461665"/>
            </a:xfrm>
            <a:prstGeom prst="rect">
              <a:avLst/>
            </a:prstGeom>
            <a:noFill/>
          </p:spPr>
          <p:txBody>
            <a:bodyPr wrap="square" rtlCol="0">
              <a:spAutoFit/>
            </a:bodyPr>
            <a:lstStyle/>
            <a:p>
              <a:r>
                <a:rPr lang="en-US" sz="2400" dirty="0" smtClean="0">
                  <a:latin typeface="Myriad Pro"/>
                  <a:cs typeface="Myriad Pro"/>
                </a:rPr>
                <a:t>A + C</a:t>
              </a:r>
              <a:endParaRPr lang="en-US" sz="2400" dirty="0">
                <a:latin typeface="Myriad Pro"/>
                <a:cs typeface="Myriad Pro"/>
              </a:endParaRPr>
            </a:p>
          </p:txBody>
        </p:sp>
        <p:sp>
          <p:nvSpPr>
            <p:cNvPr id="46" name="TextBox 45"/>
            <p:cNvSpPr txBox="1"/>
            <p:nvPr/>
          </p:nvSpPr>
          <p:spPr>
            <a:xfrm>
              <a:off x="6465045" y="3325129"/>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2</a:t>
              </a:r>
              <a:endParaRPr lang="en-US" sz="2400" baseline="-25000" dirty="0">
                <a:latin typeface="Myriad Pro"/>
                <a:cs typeface="Myriad Pro"/>
              </a:endParaRPr>
            </a:p>
          </p:txBody>
        </p:sp>
        <p:cxnSp>
          <p:nvCxnSpPr>
            <p:cNvPr id="47" name="Straight Arrow Connector 46"/>
            <p:cNvCxnSpPr/>
            <p:nvPr/>
          </p:nvCxnSpPr>
          <p:spPr>
            <a:xfrm>
              <a:off x="6233459" y="3928087"/>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479986" y="3858510"/>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2</a:t>
              </a:r>
              <a:endParaRPr lang="en-US" sz="2400" baseline="-25000" dirty="0">
                <a:latin typeface="Myriad Pro"/>
                <a:cs typeface="Myriad Pro"/>
              </a:endParaRPr>
            </a:p>
          </p:txBody>
        </p:sp>
        <p:sp>
          <p:nvSpPr>
            <p:cNvPr id="49" name="TextBox 48"/>
            <p:cNvSpPr txBox="1"/>
            <p:nvPr/>
          </p:nvSpPr>
          <p:spPr>
            <a:xfrm>
              <a:off x="6299201" y="4915637"/>
              <a:ext cx="893479" cy="461665"/>
            </a:xfrm>
            <a:prstGeom prst="rect">
              <a:avLst/>
            </a:prstGeom>
            <a:noFill/>
          </p:spPr>
          <p:txBody>
            <a:bodyPr wrap="square" rtlCol="0">
              <a:spAutoFit/>
            </a:bodyPr>
            <a:lstStyle/>
            <a:p>
              <a:r>
                <a:rPr lang="en-US" sz="2400" dirty="0" smtClean="0">
                  <a:latin typeface="Myriad Pro"/>
                  <a:cs typeface="Myriad Pro"/>
                </a:rPr>
                <a:t>B + E</a:t>
              </a:r>
              <a:endParaRPr lang="en-US" sz="2400" dirty="0">
                <a:latin typeface="Myriad Pro"/>
                <a:cs typeface="Myriad Pro"/>
              </a:endParaRPr>
            </a:p>
          </p:txBody>
        </p:sp>
        <p:cxnSp>
          <p:nvCxnSpPr>
            <p:cNvPr id="50" name="Straight Arrow Connector 49"/>
            <p:cNvCxnSpPr/>
            <p:nvPr/>
          </p:nvCxnSpPr>
          <p:spPr>
            <a:xfrm>
              <a:off x="5800165" y="4113002"/>
              <a:ext cx="522938" cy="849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5664201" y="4317954"/>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3</a:t>
              </a:r>
              <a:endParaRPr lang="en-US" sz="2400" baseline="-25000" dirty="0">
                <a:latin typeface="Myriad Pro"/>
                <a:cs typeface="Myriad Pro"/>
              </a:endParaRPr>
            </a:p>
          </p:txBody>
        </p:sp>
        <p:cxnSp>
          <p:nvCxnSpPr>
            <p:cNvPr id="52" name="Straight Arrow Connector 51"/>
            <p:cNvCxnSpPr/>
            <p:nvPr/>
          </p:nvCxnSpPr>
          <p:spPr>
            <a:xfrm flipV="1">
              <a:off x="7085103" y="4057239"/>
              <a:ext cx="505015" cy="9054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7339106" y="435005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4</a:t>
              </a:r>
              <a:endParaRPr lang="en-US" sz="2400" baseline="-25000" dirty="0">
                <a:latin typeface="Myriad Pro"/>
                <a:cs typeface="Myriad Pro"/>
              </a:endParaRPr>
            </a:p>
          </p:txBody>
        </p:sp>
      </p:grpSp>
      <p:sp>
        <p:nvSpPr>
          <p:cNvPr id="55" name="TextBox 54"/>
          <p:cNvSpPr txBox="1"/>
          <p:nvPr/>
        </p:nvSpPr>
        <p:spPr>
          <a:xfrm>
            <a:off x="457197" y="2385885"/>
            <a:ext cx="4676588" cy="1200328"/>
          </a:xfrm>
          <a:prstGeom prst="rect">
            <a:avLst/>
          </a:prstGeom>
          <a:noFill/>
        </p:spPr>
        <p:txBody>
          <a:bodyPr wrap="square" rtlCol="0">
            <a:spAutoFit/>
          </a:bodyPr>
          <a:lstStyle/>
          <a:p>
            <a:r>
              <a:rPr lang="en-US" sz="2400" dirty="0" smtClean="0">
                <a:latin typeface="Myriad Pro"/>
                <a:cs typeface="Myriad Pro"/>
              </a:rPr>
              <a:t>Find two moieties in this system.</a:t>
            </a:r>
          </a:p>
          <a:p>
            <a:r>
              <a:rPr lang="en-US" sz="2400" dirty="0" smtClean="0">
                <a:latin typeface="Myriad Pro"/>
                <a:cs typeface="Myriad Pro"/>
              </a:rPr>
              <a:t>Determine their conservation relations.</a:t>
            </a:r>
            <a:endParaRPr lang="en-US" sz="2400" dirty="0">
              <a:latin typeface="Myriad Pro"/>
              <a:cs typeface="Myriad Pro"/>
            </a:endParaRPr>
          </a:p>
        </p:txBody>
      </p:sp>
      <p:sp>
        <p:nvSpPr>
          <p:cNvPr id="54" name="TextBox 53"/>
          <p:cNvSpPr txBox="1"/>
          <p:nvPr/>
        </p:nvSpPr>
        <p:spPr>
          <a:xfrm>
            <a:off x="457197" y="4003685"/>
            <a:ext cx="4676588" cy="1200328"/>
          </a:xfrm>
          <a:prstGeom prst="rect">
            <a:avLst/>
          </a:prstGeom>
          <a:noFill/>
        </p:spPr>
        <p:txBody>
          <a:bodyPr wrap="square" rtlCol="0">
            <a:spAutoFit/>
          </a:bodyPr>
          <a:lstStyle/>
          <a:p>
            <a:pPr algn="ctr"/>
            <a:r>
              <a:rPr lang="en-US" sz="2400" dirty="0" smtClean="0">
                <a:solidFill>
                  <a:srgbClr val="FF0000"/>
                </a:solidFill>
                <a:latin typeface="Myriad Pro"/>
                <a:cs typeface="Myriad Pro"/>
              </a:rPr>
              <a:t>2[A] + 2[D] + [B] + [E] = constant</a:t>
            </a:r>
          </a:p>
          <a:p>
            <a:pPr algn="ctr"/>
            <a:endParaRPr lang="en-US" sz="2400" dirty="0">
              <a:solidFill>
                <a:srgbClr val="FF0000"/>
              </a:solidFill>
              <a:latin typeface="Myriad Pro"/>
              <a:cs typeface="Myriad Pro"/>
            </a:endParaRPr>
          </a:p>
          <a:p>
            <a:pPr algn="ctr"/>
            <a:r>
              <a:rPr lang="en-US" sz="2400" dirty="0" smtClean="0">
                <a:solidFill>
                  <a:srgbClr val="FF0000"/>
                </a:solidFill>
                <a:latin typeface="Myriad Pro"/>
                <a:cs typeface="Myriad Pro"/>
              </a:rPr>
              <a:t>[D] + [C] + [E] = constant  </a:t>
            </a:r>
            <a:endParaRPr lang="en-US" sz="2400" dirty="0">
              <a:solidFill>
                <a:srgbClr val="FF0000"/>
              </a:solidFill>
              <a:latin typeface="Myriad Pro"/>
              <a:cs typeface="Myriad Pro"/>
            </a:endParaRPr>
          </a:p>
        </p:txBody>
      </p:sp>
    </p:spTree>
    <p:extLst>
      <p:ext uri="{BB962C8B-B14F-4D97-AF65-F5344CB8AC3E}">
        <p14:creationId xmlns:p14="http://schemas.microsoft.com/office/powerpoint/2010/main" val="28472533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Example: A more complicated chemical reaction network</a:t>
            </a:r>
            <a:endParaRPr lang="en-US" dirty="0">
              <a:latin typeface="Myriad Pro"/>
              <a:cs typeface="Myriad Pro"/>
            </a:endParaRPr>
          </a:p>
        </p:txBody>
      </p:sp>
      <p:grpSp>
        <p:nvGrpSpPr>
          <p:cNvPr id="11" name="Group 10"/>
          <p:cNvGrpSpPr/>
          <p:nvPr/>
        </p:nvGrpSpPr>
        <p:grpSpPr>
          <a:xfrm>
            <a:off x="6079563" y="2302010"/>
            <a:ext cx="2701359" cy="3471615"/>
            <a:chOff x="5501343" y="1905687"/>
            <a:chExt cx="2701359" cy="3471615"/>
          </a:xfrm>
        </p:grpSpPr>
        <p:sp>
          <p:nvSpPr>
            <p:cNvPr id="37" name="TextBox 36"/>
            <p:cNvSpPr txBox="1"/>
            <p:nvPr/>
          </p:nvSpPr>
          <p:spPr>
            <a:xfrm>
              <a:off x="5755342" y="2214951"/>
              <a:ext cx="433294"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38" name="Straight Arrow Connector 37"/>
            <p:cNvCxnSpPr/>
            <p:nvPr/>
          </p:nvCxnSpPr>
          <p:spPr>
            <a:xfrm>
              <a:off x="6233459" y="2364363"/>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177741" y="2209713"/>
              <a:ext cx="654423" cy="461665"/>
            </a:xfrm>
            <a:prstGeom prst="rect">
              <a:avLst/>
            </a:prstGeom>
            <a:noFill/>
          </p:spPr>
          <p:txBody>
            <a:bodyPr wrap="square" rtlCol="0">
              <a:spAutoFit/>
            </a:bodyPr>
            <a:lstStyle/>
            <a:p>
              <a:r>
                <a:rPr lang="en-US" sz="2400" dirty="0" smtClean="0">
                  <a:latin typeface="Myriad Pro"/>
                  <a:cs typeface="Myriad Pro"/>
                </a:rPr>
                <a:t>2B</a:t>
              </a:r>
              <a:endParaRPr lang="en-US" sz="2400" dirty="0">
                <a:latin typeface="Myriad Pro"/>
                <a:cs typeface="Myriad Pro"/>
              </a:endParaRPr>
            </a:p>
          </p:txBody>
        </p:sp>
        <p:sp>
          <p:nvSpPr>
            <p:cNvPr id="40" name="TextBox 39"/>
            <p:cNvSpPr txBox="1"/>
            <p:nvPr/>
          </p:nvSpPr>
          <p:spPr>
            <a:xfrm>
              <a:off x="6450106" y="190568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1</a:t>
              </a:r>
              <a:endParaRPr lang="en-US" sz="2400" baseline="-25000" dirty="0">
                <a:latin typeface="Myriad Pro"/>
                <a:cs typeface="Myriad Pro"/>
              </a:endParaRPr>
            </a:p>
          </p:txBody>
        </p:sp>
        <p:cxnSp>
          <p:nvCxnSpPr>
            <p:cNvPr id="41" name="Straight Arrow Connector 40"/>
            <p:cNvCxnSpPr/>
            <p:nvPr/>
          </p:nvCxnSpPr>
          <p:spPr>
            <a:xfrm>
              <a:off x="6233459" y="2516763"/>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465045" y="2424127"/>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1</a:t>
              </a:r>
              <a:endParaRPr lang="en-US" sz="2400" baseline="-25000" dirty="0">
                <a:latin typeface="Myriad Pro"/>
                <a:cs typeface="Myriad Pro"/>
              </a:endParaRPr>
            </a:p>
          </p:txBody>
        </p:sp>
        <p:sp>
          <p:nvSpPr>
            <p:cNvPr id="43" name="TextBox 42"/>
            <p:cNvSpPr txBox="1"/>
            <p:nvPr/>
          </p:nvSpPr>
          <p:spPr>
            <a:xfrm>
              <a:off x="5501343" y="3589570"/>
              <a:ext cx="433294" cy="461665"/>
            </a:xfrm>
            <a:prstGeom prst="rect">
              <a:avLst/>
            </a:prstGeom>
            <a:noFill/>
          </p:spPr>
          <p:txBody>
            <a:bodyPr wrap="square" rtlCol="0">
              <a:spAutoFit/>
            </a:bodyPr>
            <a:lstStyle/>
            <a:p>
              <a:r>
                <a:rPr lang="en-US" sz="2400" dirty="0">
                  <a:latin typeface="Myriad Pro"/>
                  <a:cs typeface="Myriad Pro"/>
                </a:rPr>
                <a:t>D</a:t>
              </a:r>
            </a:p>
          </p:txBody>
        </p:sp>
        <p:cxnSp>
          <p:nvCxnSpPr>
            <p:cNvPr id="44" name="Straight Arrow Connector 43"/>
            <p:cNvCxnSpPr/>
            <p:nvPr/>
          </p:nvCxnSpPr>
          <p:spPr>
            <a:xfrm>
              <a:off x="6248398" y="3798746"/>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252444" y="3584332"/>
              <a:ext cx="950258" cy="461665"/>
            </a:xfrm>
            <a:prstGeom prst="rect">
              <a:avLst/>
            </a:prstGeom>
            <a:noFill/>
          </p:spPr>
          <p:txBody>
            <a:bodyPr wrap="square" rtlCol="0">
              <a:spAutoFit/>
            </a:bodyPr>
            <a:lstStyle/>
            <a:p>
              <a:r>
                <a:rPr lang="en-US" sz="2400" dirty="0" smtClean="0">
                  <a:latin typeface="Myriad Pro"/>
                  <a:cs typeface="Myriad Pro"/>
                </a:rPr>
                <a:t>A + C</a:t>
              </a:r>
              <a:endParaRPr lang="en-US" sz="2400" dirty="0">
                <a:latin typeface="Myriad Pro"/>
                <a:cs typeface="Myriad Pro"/>
              </a:endParaRPr>
            </a:p>
          </p:txBody>
        </p:sp>
        <p:sp>
          <p:nvSpPr>
            <p:cNvPr id="46" name="TextBox 45"/>
            <p:cNvSpPr txBox="1"/>
            <p:nvPr/>
          </p:nvSpPr>
          <p:spPr>
            <a:xfrm>
              <a:off x="6465045" y="3325129"/>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2</a:t>
              </a:r>
              <a:endParaRPr lang="en-US" sz="2400" baseline="-25000" dirty="0">
                <a:latin typeface="Myriad Pro"/>
                <a:cs typeface="Myriad Pro"/>
              </a:endParaRPr>
            </a:p>
          </p:txBody>
        </p:sp>
        <p:cxnSp>
          <p:nvCxnSpPr>
            <p:cNvPr id="47" name="Straight Arrow Connector 46"/>
            <p:cNvCxnSpPr/>
            <p:nvPr/>
          </p:nvCxnSpPr>
          <p:spPr>
            <a:xfrm>
              <a:off x="6233459" y="3928087"/>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479986" y="3858510"/>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2</a:t>
              </a:r>
              <a:endParaRPr lang="en-US" sz="2400" baseline="-25000" dirty="0">
                <a:latin typeface="Myriad Pro"/>
                <a:cs typeface="Myriad Pro"/>
              </a:endParaRPr>
            </a:p>
          </p:txBody>
        </p:sp>
        <p:sp>
          <p:nvSpPr>
            <p:cNvPr id="49" name="TextBox 48"/>
            <p:cNvSpPr txBox="1"/>
            <p:nvPr/>
          </p:nvSpPr>
          <p:spPr>
            <a:xfrm>
              <a:off x="6299201" y="4915637"/>
              <a:ext cx="893479" cy="461665"/>
            </a:xfrm>
            <a:prstGeom prst="rect">
              <a:avLst/>
            </a:prstGeom>
            <a:noFill/>
          </p:spPr>
          <p:txBody>
            <a:bodyPr wrap="square" rtlCol="0">
              <a:spAutoFit/>
            </a:bodyPr>
            <a:lstStyle/>
            <a:p>
              <a:r>
                <a:rPr lang="en-US" sz="2400" dirty="0" smtClean="0">
                  <a:latin typeface="Myriad Pro"/>
                  <a:cs typeface="Myriad Pro"/>
                </a:rPr>
                <a:t>B + E</a:t>
              </a:r>
              <a:endParaRPr lang="en-US" sz="2400" dirty="0">
                <a:latin typeface="Myriad Pro"/>
                <a:cs typeface="Myriad Pro"/>
              </a:endParaRPr>
            </a:p>
          </p:txBody>
        </p:sp>
        <p:cxnSp>
          <p:nvCxnSpPr>
            <p:cNvPr id="50" name="Straight Arrow Connector 49"/>
            <p:cNvCxnSpPr/>
            <p:nvPr/>
          </p:nvCxnSpPr>
          <p:spPr>
            <a:xfrm>
              <a:off x="5800165" y="4113002"/>
              <a:ext cx="522938" cy="849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5664201" y="4317954"/>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3</a:t>
              </a:r>
              <a:endParaRPr lang="en-US" sz="2400" baseline="-25000" dirty="0">
                <a:latin typeface="Myriad Pro"/>
                <a:cs typeface="Myriad Pro"/>
              </a:endParaRPr>
            </a:p>
          </p:txBody>
        </p:sp>
        <p:cxnSp>
          <p:nvCxnSpPr>
            <p:cNvPr id="52" name="Straight Arrow Connector 51"/>
            <p:cNvCxnSpPr/>
            <p:nvPr/>
          </p:nvCxnSpPr>
          <p:spPr>
            <a:xfrm flipV="1">
              <a:off x="7085103" y="4057239"/>
              <a:ext cx="505015" cy="9054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7339106" y="435005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4</a:t>
              </a:r>
              <a:endParaRPr lang="en-US" sz="2400" baseline="-25000" dirty="0">
                <a:latin typeface="Myriad Pro"/>
                <a:cs typeface="Myriad Pro"/>
              </a:endParaRPr>
            </a:p>
          </p:txBody>
        </p:sp>
      </p:grpSp>
      <p:pic>
        <p:nvPicPr>
          <p:cNvPr id="5" name="Picture 4"/>
          <p:cNvPicPr>
            <a:picLocks noChangeAspect="1"/>
          </p:cNvPicPr>
          <p:nvPr/>
        </p:nvPicPr>
        <p:blipFill>
          <a:blip r:embed="rId3"/>
          <a:stretch>
            <a:fillRect/>
          </a:stretch>
        </p:blipFill>
        <p:spPr>
          <a:xfrm>
            <a:off x="292846" y="2016874"/>
            <a:ext cx="5804477" cy="4094067"/>
          </a:xfrm>
          <a:prstGeom prst="rect">
            <a:avLst/>
          </a:prstGeom>
        </p:spPr>
      </p:pic>
      <p:sp>
        <p:nvSpPr>
          <p:cNvPr id="54" name="Rectangle 53"/>
          <p:cNvSpPr/>
          <p:nvPr/>
        </p:nvSpPr>
        <p:spPr>
          <a:xfrm>
            <a:off x="941294" y="2711447"/>
            <a:ext cx="1897530" cy="4331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Rectangle 54"/>
          <p:cNvSpPr/>
          <p:nvPr/>
        </p:nvSpPr>
        <p:spPr>
          <a:xfrm>
            <a:off x="292845" y="3144606"/>
            <a:ext cx="3651625" cy="7251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55"/>
          <p:cNvSpPr/>
          <p:nvPr/>
        </p:nvSpPr>
        <p:spPr>
          <a:xfrm>
            <a:off x="292846" y="3922135"/>
            <a:ext cx="5325036" cy="218880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308080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5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Example: A more complicated chemical reaction network</a:t>
            </a:r>
            <a:endParaRPr lang="en-US" dirty="0">
              <a:latin typeface="Myriad Pro"/>
              <a:cs typeface="Myriad Pro"/>
            </a:endParaRPr>
          </a:p>
        </p:txBody>
      </p:sp>
      <p:pic>
        <p:nvPicPr>
          <p:cNvPr id="3" name="Picture 2"/>
          <p:cNvPicPr>
            <a:picLocks noChangeAspect="1"/>
          </p:cNvPicPr>
          <p:nvPr/>
        </p:nvPicPr>
        <p:blipFill>
          <a:blip r:embed="rId3"/>
          <a:stretch>
            <a:fillRect/>
          </a:stretch>
        </p:blipFill>
        <p:spPr>
          <a:xfrm>
            <a:off x="4885764" y="2120732"/>
            <a:ext cx="4049059" cy="2781588"/>
          </a:xfrm>
          <a:prstGeom prst="rect">
            <a:avLst/>
          </a:prstGeom>
        </p:spPr>
      </p:pic>
      <p:sp>
        <p:nvSpPr>
          <p:cNvPr id="4" name="TextBox 3"/>
          <p:cNvSpPr txBox="1"/>
          <p:nvPr/>
        </p:nvSpPr>
        <p:spPr>
          <a:xfrm>
            <a:off x="582706" y="2120732"/>
            <a:ext cx="3824941" cy="830997"/>
          </a:xfrm>
          <a:prstGeom prst="rect">
            <a:avLst/>
          </a:prstGeom>
          <a:noFill/>
        </p:spPr>
        <p:txBody>
          <a:bodyPr wrap="square" rtlCol="0">
            <a:spAutoFit/>
          </a:bodyPr>
          <a:lstStyle/>
          <a:p>
            <a:r>
              <a:rPr lang="en-US" sz="2400" dirty="0" smtClean="0">
                <a:latin typeface="Myriad Pro"/>
                <a:cs typeface="Myriad Pro"/>
              </a:rPr>
              <a:t>This system of ODEs:</a:t>
            </a:r>
          </a:p>
          <a:p>
            <a:pPr marL="285750" indent="-285750">
              <a:buFont typeface="Arial"/>
              <a:buChar char="•"/>
            </a:pPr>
            <a:r>
              <a:rPr lang="en-US" sz="2400" dirty="0" smtClean="0">
                <a:latin typeface="Myriad Pro"/>
                <a:cs typeface="Myriad Pro"/>
              </a:rPr>
              <a:t>Is non-linear</a:t>
            </a:r>
            <a:endParaRPr lang="en-US" sz="2400" dirty="0">
              <a:latin typeface="Myriad Pro"/>
              <a:cs typeface="Myriad Pro"/>
            </a:endParaRPr>
          </a:p>
        </p:txBody>
      </p:sp>
    </p:spTree>
    <p:extLst>
      <p:ext uri="{BB962C8B-B14F-4D97-AF65-F5344CB8AC3E}">
        <p14:creationId xmlns:p14="http://schemas.microsoft.com/office/powerpoint/2010/main" val="33356442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Example: A more complicated chemical reaction network</a:t>
            </a:r>
            <a:endParaRPr lang="en-US" dirty="0">
              <a:latin typeface="Myriad Pro"/>
              <a:cs typeface="Myriad Pro"/>
            </a:endParaRPr>
          </a:p>
        </p:txBody>
      </p:sp>
      <p:pic>
        <p:nvPicPr>
          <p:cNvPr id="3" name="Picture 2"/>
          <p:cNvPicPr>
            <a:picLocks noChangeAspect="1"/>
          </p:cNvPicPr>
          <p:nvPr/>
        </p:nvPicPr>
        <p:blipFill>
          <a:blip r:embed="rId5"/>
          <a:stretch>
            <a:fillRect/>
          </a:stretch>
        </p:blipFill>
        <p:spPr>
          <a:xfrm>
            <a:off x="4885764" y="2120732"/>
            <a:ext cx="4049059" cy="2781588"/>
          </a:xfrm>
          <a:prstGeom prst="rect">
            <a:avLst/>
          </a:prstGeom>
        </p:spPr>
      </p:pic>
      <p:sp>
        <p:nvSpPr>
          <p:cNvPr id="4" name="TextBox 3"/>
          <p:cNvSpPr txBox="1"/>
          <p:nvPr/>
        </p:nvSpPr>
        <p:spPr>
          <a:xfrm>
            <a:off x="582706" y="2120732"/>
            <a:ext cx="3824941" cy="1569660"/>
          </a:xfrm>
          <a:prstGeom prst="rect">
            <a:avLst/>
          </a:prstGeom>
          <a:noFill/>
        </p:spPr>
        <p:txBody>
          <a:bodyPr wrap="square" rtlCol="0">
            <a:spAutoFit/>
          </a:bodyPr>
          <a:lstStyle/>
          <a:p>
            <a:r>
              <a:rPr lang="en-US" sz="2400" dirty="0" smtClean="0">
                <a:latin typeface="Myriad Pro"/>
                <a:cs typeface="Myriad Pro"/>
              </a:rPr>
              <a:t>This system of ODEs:</a:t>
            </a:r>
          </a:p>
          <a:p>
            <a:pPr marL="285750" indent="-285750">
              <a:buFont typeface="Arial"/>
              <a:buChar char="•"/>
            </a:pPr>
            <a:r>
              <a:rPr lang="en-US" sz="2400" dirty="0" smtClean="0">
                <a:latin typeface="Myriad Pro"/>
                <a:cs typeface="Myriad Pro"/>
              </a:rPr>
              <a:t>Is non-linear</a:t>
            </a:r>
          </a:p>
          <a:p>
            <a:pPr marL="285750" indent="-285750">
              <a:buFont typeface="Arial"/>
              <a:buChar char="•"/>
            </a:pPr>
            <a:r>
              <a:rPr lang="en-US" sz="2400" dirty="0" smtClean="0">
                <a:latin typeface="Myriad Pro"/>
                <a:cs typeface="Myriad Pro"/>
              </a:rPr>
              <a:t>Has five species</a:t>
            </a:r>
          </a:p>
          <a:p>
            <a:pPr marL="285750" indent="-285750">
              <a:buFont typeface="Arial"/>
              <a:buChar char="•"/>
            </a:pPr>
            <a:endParaRPr lang="en-US" sz="2400" dirty="0">
              <a:latin typeface="Myriad Pro"/>
              <a:cs typeface="Myriad Pro"/>
            </a:endParaRPr>
          </a:p>
        </p:txBody>
      </p:sp>
      <p:pic>
        <p:nvPicPr>
          <p:cNvPr id="6" name="lorenz attracto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6286" r="15073"/>
          <a:stretch/>
        </p:blipFill>
        <p:spPr>
          <a:xfrm>
            <a:off x="642473" y="3465005"/>
            <a:ext cx="2903300" cy="2784984"/>
          </a:xfrm>
          <a:prstGeom prst="rect">
            <a:avLst/>
          </a:prstGeom>
        </p:spPr>
      </p:pic>
      <p:sp>
        <p:nvSpPr>
          <p:cNvPr id="28" name="TextBox 27"/>
          <p:cNvSpPr txBox="1"/>
          <p:nvPr/>
        </p:nvSpPr>
        <p:spPr>
          <a:xfrm>
            <a:off x="687296" y="6296885"/>
            <a:ext cx="2808941" cy="461665"/>
          </a:xfrm>
          <a:prstGeom prst="rect">
            <a:avLst/>
          </a:prstGeom>
          <a:noFill/>
        </p:spPr>
        <p:txBody>
          <a:bodyPr wrap="square" rtlCol="0">
            <a:spAutoFit/>
          </a:bodyPr>
          <a:lstStyle/>
          <a:p>
            <a:r>
              <a:rPr lang="en-US" sz="2400" dirty="0" smtClean="0">
                <a:latin typeface="Myriad Pro"/>
                <a:cs typeface="Myriad Pro"/>
              </a:rPr>
              <a:t>The Lorenz attractor</a:t>
            </a:r>
            <a:endParaRPr lang="en-US" sz="2400" dirty="0">
              <a:latin typeface="Myriad Pro"/>
              <a:cs typeface="Myriad Pro"/>
            </a:endParaRPr>
          </a:p>
        </p:txBody>
      </p:sp>
    </p:spTree>
    <p:extLst>
      <p:ext uri="{BB962C8B-B14F-4D97-AF65-F5344CB8AC3E}">
        <p14:creationId xmlns:p14="http://schemas.microsoft.com/office/powerpoint/2010/main" val="3124014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Logistical issues</a:t>
            </a:r>
            <a:endParaRPr lang="en-US" dirty="0">
              <a:latin typeface="Myriad Pro"/>
              <a:cs typeface="Myriad Pro"/>
            </a:endParaRPr>
          </a:p>
        </p:txBody>
      </p:sp>
      <p:sp>
        <p:nvSpPr>
          <p:cNvPr id="3" name="Content Placeholder 2"/>
          <p:cNvSpPr>
            <a:spLocks noGrp="1"/>
          </p:cNvSpPr>
          <p:nvPr>
            <p:ph idx="1"/>
          </p:nvPr>
        </p:nvSpPr>
        <p:spPr/>
        <p:txBody>
          <a:bodyPr/>
          <a:lstStyle/>
          <a:p>
            <a:r>
              <a:rPr lang="en-US" dirty="0" smtClean="0">
                <a:latin typeface="Myriad Pro"/>
                <a:cs typeface="Myriad Pro"/>
              </a:rPr>
              <a:t>Selecting a paper discussion time</a:t>
            </a:r>
          </a:p>
          <a:p>
            <a:r>
              <a:rPr lang="en-US" dirty="0" smtClean="0">
                <a:latin typeface="Myriad Pro"/>
                <a:cs typeface="Myriad Pro"/>
              </a:rPr>
              <a:t>Problem Set 1 has been posted and is due at 2:30 PM on Monday, February 9 (note time error in previous lecture slides)</a:t>
            </a:r>
          </a:p>
          <a:p>
            <a:r>
              <a:rPr lang="en-US" dirty="0" smtClean="0">
                <a:latin typeface="Myriad Pro"/>
                <a:cs typeface="Myriad Pro"/>
              </a:rPr>
              <a:t>Getting help with the first problem set</a:t>
            </a:r>
          </a:p>
          <a:p>
            <a:r>
              <a:rPr lang="en-US" dirty="0">
                <a:latin typeface="Myriad Pro"/>
                <a:cs typeface="Myriad Pro"/>
              </a:rPr>
              <a:t>L</a:t>
            </a:r>
            <a:r>
              <a:rPr lang="en-US" dirty="0" smtClean="0">
                <a:latin typeface="Myriad Pro"/>
                <a:cs typeface="Myriad Pro"/>
              </a:rPr>
              <a:t>ecture videos through Monday now online</a:t>
            </a:r>
          </a:p>
          <a:p>
            <a:pPr lvl="1"/>
            <a:r>
              <a:rPr lang="en-US" dirty="0" smtClean="0">
                <a:latin typeface="Myriad Pro"/>
                <a:cs typeface="Myriad Pro"/>
              </a:rPr>
              <a:t>For a link to the lecture 2 file, click on Modules -&gt; Lecture 2</a:t>
            </a:r>
            <a:endParaRPr lang="en-US" dirty="0">
              <a:latin typeface="Myriad Pro"/>
              <a:cs typeface="Myriad Pro"/>
            </a:endParaRPr>
          </a:p>
        </p:txBody>
      </p:sp>
    </p:spTree>
    <p:extLst>
      <p:ext uri="{BB962C8B-B14F-4D97-AF65-F5344CB8AC3E}">
        <p14:creationId xmlns:p14="http://schemas.microsoft.com/office/powerpoint/2010/main" val="41862772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Example: A more complicated chemical reaction network</a:t>
            </a:r>
            <a:endParaRPr lang="en-US" dirty="0">
              <a:latin typeface="Myriad Pro"/>
              <a:cs typeface="Myriad Pro"/>
            </a:endParaRPr>
          </a:p>
        </p:txBody>
      </p:sp>
      <p:pic>
        <p:nvPicPr>
          <p:cNvPr id="3" name="Picture 2"/>
          <p:cNvPicPr>
            <a:picLocks noChangeAspect="1"/>
          </p:cNvPicPr>
          <p:nvPr/>
        </p:nvPicPr>
        <p:blipFill>
          <a:blip r:embed="rId3"/>
          <a:stretch>
            <a:fillRect/>
          </a:stretch>
        </p:blipFill>
        <p:spPr>
          <a:xfrm>
            <a:off x="4885764" y="2120732"/>
            <a:ext cx="4049059" cy="2781588"/>
          </a:xfrm>
          <a:prstGeom prst="rect">
            <a:avLst/>
          </a:prstGeom>
        </p:spPr>
      </p:pic>
      <p:sp>
        <p:nvSpPr>
          <p:cNvPr id="4" name="TextBox 3"/>
          <p:cNvSpPr txBox="1"/>
          <p:nvPr/>
        </p:nvSpPr>
        <p:spPr>
          <a:xfrm>
            <a:off x="582706" y="2120732"/>
            <a:ext cx="3824941" cy="2677656"/>
          </a:xfrm>
          <a:prstGeom prst="rect">
            <a:avLst/>
          </a:prstGeom>
          <a:noFill/>
        </p:spPr>
        <p:txBody>
          <a:bodyPr wrap="square" rtlCol="0">
            <a:spAutoFit/>
          </a:bodyPr>
          <a:lstStyle/>
          <a:p>
            <a:r>
              <a:rPr lang="en-US" sz="2400" dirty="0" smtClean="0">
                <a:latin typeface="Myriad Pro"/>
                <a:cs typeface="Myriad Pro"/>
              </a:rPr>
              <a:t>This system of ODEs:</a:t>
            </a:r>
          </a:p>
          <a:p>
            <a:pPr marL="285750" indent="-285750">
              <a:buFont typeface="Arial"/>
              <a:buChar char="•"/>
            </a:pPr>
            <a:r>
              <a:rPr lang="en-US" sz="2400" dirty="0" smtClean="0">
                <a:latin typeface="Myriad Pro"/>
                <a:cs typeface="Myriad Pro"/>
              </a:rPr>
              <a:t>Is non-linear</a:t>
            </a:r>
          </a:p>
          <a:p>
            <a:pPr marL="285750" indent="-285750">
              <a:buFont typeface="Arial"/>
              <a:buChar char="•"/>
            </a:pPr>
            <a:r>
              <a:rPr lang="en-US" sz="2400" dirty="0" smtClean="0">
                <a:latin typeface="Myriad Pro"/>
                <a:cs typeface="Myriad Pro"/>
              </a:rPr>
              <a:t>Has five species</a:t>
            </a:r>
          </a:p>
          <a:p>
            <a:pPr marL="285750" indent="-285750">
              <a:buFont typeface="Arial"/>
              <a:buChar char="•"/>
            </a:pPr>
            <a:r>
              <a:rPr lang="en-US" sz="2400" dirty="0" smtClean="0">
                <a:latin typeface="Myriad Pro"/>
                <a:cs typeface="Myriad Pro"/>
              </a:rPr>
              <a:t>Has six parameters (the mass action rate constants)</a:t>
            </a:r>
          </a:p>
          <a:p>
            <a:pPr marL="285750" indent="-285750">
              <a:buFont typeface="Arial"/>
              <a:buChar char="•"/>
            </a:pPr>
            <a:endParaRPr lang="en-US" sz="2400" dirty="0">
              <a:latin typeface="Myriad Pro"/>
              <a:cs typeface="Myriad Pro"/>
            </a:endParaRPr>
          </a:p>
        </p:txBody>
      </p:sp>
    </p:spTree>
    <p:extLst>
      <p:ext uri="{BB962C8B-B14F-4D97-AF65-F5344CB8AC3E}">
        <p14:creationId xmlns:p14="http://schemas.microsoft.com/office/powerpoint/2010/main" val="14980906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latin typeface="Myriad Pro"/>
                <a:cs typeface="Myriad Pro"/>
              </a:rPr>
              <a:t>How can we simplify</a:t>
            </a:r>
            <a:br>
              <a:rPr lang="en-US" dirty="0" smtClean="0">
                <a:latin typeface="Myriad Pro"/>
                <a:cs typeface="Myriad Pro"/>
              </a:rPr>
            </a:br>
            <a:r>
              <a:rPr lang="en-US" dirty="0" smtClean="0">
                <a:latin typeface="Myriad Pro"/>
                <a:cs typeface="Myriad Pro"/>
              </a:rPr>
              <a:t>chemical reaction networks?</a:t>
            </a:r>
            <a:endParaRPr lang="en-US" dirty="0">
              <a:latin typeface="Myriad Pro"/>
              <a:cs typeface="Myriad Pro"/>
            </a:endParaRPr>
          </a:p>
        </p:txBody>
      </p:sp>
    </p:spTree>
    <p:extLst>
      <p:ext uri="{BB962C8B-B14F-4D97-AF65-F5344CB8AC3E}">
        <p14:creationId xmlns:p14="http://schemas.microsoft.com/office/powerpoint/2010/main" val="5774811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Exploit separation of timescales</a:t>
            </a:r>
            <a:endParaRPr lang="en-US" dirty="0">
              <a:latin typeface="Myriad Pro"/>
              <a:cs typeface="Myriad Pro"/>
            </a:endParaRPr>
          </a:p>
        </p:txBody>
      </p:sp>
      <p:sp>
        <p:nvSpPr>
          <p:cNvPr id="17" name="Content Placeholder 2"/>
          <p:cNvSpPr txBox="1">
            <a:spLocks/>
          </p:cNvSpPr>
          <p:nvPr/>
        </p:nvSpPr>
        <p:spPr>
          <a:xfrm>
            <a:off x="645973" y="1881620"/>
            <a:ext cx="3970849" cy="416955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latin typeface="Myriad Pro"/>
                <a:ea typeface="ＭＳ ゴシック"/>
                <a:cs typeface="Myriad Pro"/>
              </a:rPr>
              <a:t>We choose a timescale of interest:</a:t>
            </a:r>
            <a:endParaRPr lang="en-US" sz="2400" dirty="0">
              <a:latin typeface="Myriad Pro"/>
              <a:ea typeface="ＭＳ ゴシック"/>
              <a:cs typeface="Myriad Pro"/>
            </a:endParaRPr>
          </a:p>
          <a:p>
            <a:r>
              <a:rPr lang="en-US" sz="2400" dirty="0" smtClean="0">
                <a:latin typeface="Myriad Pro"/>
                <a:ea typeface="ＭＳ ゴシック"/>
                <a:cs typeface="Myriad Pro"/>
              </a:rPr>
              <a:t>Anything that changes more rapidly, we assume has already reached steady-state.</a:t>
            </a:r>
          </a:p>
          <a:p>
            <a:r>
              <a:rPr lang="en-US" sz="2400" dirty="0">
                <a:latin typeface="Myriad Pro"/>
                <a:ea typeface="ＭＳ ゴシック"/>
                <a:cs typeface="Myriad Pro"/>
              </a:rPr>
              <a:t>Anything that changes more slowly, we approximate as constant</a:t>
            </a:r>
            <a:r>
              <a:rPr lang="en-US" sz="2400" dirty="0" smtClean="0">
                <a:latin typeface="Myriad Pro"/>
                <a:ea typeface="ＭＳ ゴシック"/>
                <a:cs typeface="Myriad Pro"/>
              </a:rPr>
              <a:t>.</a:t>
            </a:r>
            <a:endParaRPr lang="en-US" sz="2400" dirty="0">
              <a:latin typeface="Myriad Pro"/>
              <a:ea typeface="ＭＳ ゴシック"/>
              <a:cs typeface="Myriad Pro"/>
            </a:endParaRPr>
          </a:p>
        </p:txBody>
      </p:sp>
      <p:pic>
        <p:nvPicPr>
          <p:cNvPr id="3" name="Picture 2"/>
          <p:cNvPicPr>
            <a:picLocks noChangeAspect="1"/>
          </p:cNvPicPr>
          <p:nvPr/>
        </p:nvPicPr>
        <p:blipFill>
          <a:blip r:embed="rId3"/>
          <a:stretch>
            <a:fillRect/>
          </a:stretch>
        </p:blipFill>
        <p:spPr>
          <a:xfrm>
            <a:off x="5504341" y="2884729"/>
            <a:ext cx="3340838" cy="1538832"/>
          </a:xfrm>
          <a:prstGeom prst="rect">
            <a:avLst/>
          </a:prstGeom>
        </p:spPr>
      </p:pic>
      <p:sp>
        <p:nvSpPr>
          <p:cNvPr id="24" name="Content Placeholder 2"/>
          <p:cNvSpPr txBox="1">
            <a:spLocks/>
          </p:cNvSpPr>
          <p:nvPr/>
        </p:nvSpPr>
        <p:spPr>
          <a:xfrm rot="16200000">
            <a:off x="4658670" y="3551483"/>
            <a:ext cx="1308850" cy="4353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latin typeface="Myriad Pro"/>
                <a:ea typeface="ＭＳ ゴシック"/>
                <a:cs typeface="Myriad Pro"/>
              </a:rPr>
              <a:t>Too slow</a:t>
            </a:r>
          </a:p>
        </p:txBody>
      </p:sp>
      <p:sp>
        <p:nvSpPr>
          <p:cNvPr id="25" name="Content Placeholder 2"/>
          <p:cNvSpPr txBox="1">
            <a:spLocks/>
          </p:cNvSpPr>
          <p:nvPr/>
        </p:nvSpPr>
        <p:spPr>
          <a:xfrm rot="16200000">
            <a:off x="4632266" y="1854410"/>
            <a:ext cx="1308850" cy="4353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latin typeface="Myriad Pro"/>
                <a:ea typeface="ＭＳ ゴシック"/>
                <a:cs typeface="Myriad Pro"/>
              </a:rPr>
              <a:t>Too fast</a:t>
            </a:r>
          </a:p>
        </p:txBody>
      </p:sp>
      <p:pic>
        <p:nvPicPr>
          <p:cNvPr id="15" name="Picture 14"/>
          <p:cNvPicPr>
            <a:picLocks noChangeAspect="1"/>
          </p:cNvPicPr>
          <p:nvPr/>
        </p:nvPicPr>
        <p:blipFill>
          <a:blip r:embed="rId4"/>
          <a:stretch>
            <a:fillRect/>
          </a:stretch>
        </p:blipFill>
        <p:spPr>
          <a:xfrm>
            <a:off x="5555141" y="4571998"/>
            <a:ext cx="3194912" cy="2000293"/>
          </a:xfrm>
          <a:prstGeom prst="rect">
            <a:avLst/>
          </a:prstGeom>
        </p:spPr>
      </p:pic>
      <p:sp>
        <p:nvSpPr>
          <p:cNvPr id="26" name="Content Placeholder 2"/>
          <p:cNvSpPr txBox="1">
            <a:spLocks/>
          </p:cNvSpPr>
          <p:nvPr/>
        </p:nvSpPr>
        <p:spPr>
          <a:xfrm rot="16200000">
            <a:off x="4575002" y="5326009"/>
            <a:ext cx="1524973" cy="435305"/>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latin typeface="Myriad Pro"/>
                <a:ea typeface="ＭＳ ゴシック"/>
                <a:cs typeface="Myriad Pro"/>
              </a:rPr>
              <a:t>Just right</a:t>
            </a:r>
          </a:p>
        </p:txBody>
      </p:sp>
      <p:pic>
        <p:nvPicPr>
          <p:cNvPr id="27" name="Picture 26"/>
          <p:cNvPicPr>
            <a:picLocks noChangeAspect="1"/>
          </p:cNvPicPr>
          <p:nvPr/>
        </p:nvPicPr>
        <p:blipFill rotWithShape="1">
          <a:blip r:embed="rId5"/>
          <a:srcRect b="35856"/>
          <a:stretch/>
        </p:blipFill>
        <p:spPr>
          <a:xfrm>
            <a:off x="5530748" y="1414830"/>
            <a:ext cx="3242731" cy="1440017"/>
          </a:xfrm>
          <a:prstGeom prst="rect">
            <a:avLst/>
          </a:prstGeom>
        </p:spPr>
      </p:pic>
    </p:spTree>
    <p:extLst>
      <p:ext uri="{BB962C8B-B14F-4D97-AF65-F5344CB8AC3E}">
        <p14:creationId xmlns:p14="http://schemas.microsoft.com/office/powerpoint/2010/main" val="337147761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Assume fast processes have</a:t>
            </a:r>
            <a:br>
              <a:rPr lang="en-US" dirty="0" smtClean="0">
                <a:latin typeface="Myriad Pro"/>
                <a:cs typeface="Myriad Pro"/>
              </a:rPr>
            </a:br>
            <a:r>
              <a:rPr lang="en-US" dirty="0" smtClean="0">
                <a:latin typeface="Myriad Pro"/>
                <a:cs typeface="Myriad Pro"/>
              </a:rPr>
              <a:t>reached equilibrium</a:t>
            </a:r>
            <a:endParaRPr lang="en-US" dirty="0">
              <a:latin typeface="Myriad Pro"/>
              <a:cs typeface="Myriad Pro"/>
            </a:endParaRPr>
          </a:p>
        </p:txBody>
      </p:sp>
      <p:sp>
        <p:nvSpPr>
          <p:cNvPr id="4" name="Content Placeholder 2"/>
          <p:cNvSpPr txBox="1">
            <a:spLocks/>
          </p:cNvSpPr>
          <p:nvPr/>
        </p:nvSpPr>
        <p:spPr>
          <a:xfrm>
            <a:off x="1151963" y="1724898"/>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k</a:t>
            </a:r>
            <a:r>
              <a:rPr lang="en-US" sz="2400" baseline="-25000" dirty="0" smtClean="0">
                <a:latin typeface="Myriad Pro"/>
                <a:ea typeface="ＭＳ ゴシック"/>
                <a:cs typeface="Myriad Pro"/>
              </a:rPr>
              <a:t>1</a:t>
            </a:r>
            <a:endParaRPr lang="en-US" sz="2400" baseline="-25000" dirty="0">
              <a:latin typeface="Myriad Pro"/>
              <a:cs typeface="Myriad Pro"/>
            </a:endParaRPr>
          </a:p>
        </p:txBody>
      </p:sp>
      <p:sp>
        <p:nvSpPr>
          <p:cNvPr id="5" name="Content Placeholder 2"/>
          <p:cNvSpPr txBox="1">
            <a:spLocks/>
          </p:cNvSpPr>
          <p:nvPr/>
        </p:nvSpPr>
        <p:spPr>
          <a:xfrm>
            <a:off x="457200" y="2036487"/>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A</a:t>
            </a:r>
            <a:endParaRPr lang="en-US" sz="2400" baseline="-25000" dirty="0">
              <a:latin typeface="Myriad Pro"/>
              <a:cs typeface="Myriad Pro"/>
            </a:endParaRPr>
          </a:p>
        </p:txBody>
      </p:sp>
      <p:cxnSp>
        <p:nvCxnSpPr>
          <p:cNvPr id="6" name="Straight Arrow Connector 5"/>
          <p:cNvCxnSpPr/>
          <p:nvPr/>
        </p:nvCxnSpPr>
        <p:spPr>
          <a:xfrm>
            <a:off x="921870" y="2176121"/>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906931" y="2305462"/>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1153458" y="2235885"/>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1</a:t>
            </a:r>
            <a:endParaRPr lang="en-US" sz="2400" baseline="-25000" dirty="0">
              <a:latin typeface="Myriad Pro"/>
              <a:cs typeface="Myriad Pro"/>
            </a:endParaRPr>
          </a:p>
        </p:txBody>
      </p:sp>
      <p:sp>
        <p:nvSpPr>
          <p:cNvPr id="9" name="Content Placeholder 2"/>
          <p:cNvSpPr txBox="1">
            <a:spLocks/>
          </p:cNvSpPr>
          <p:nvPr/>
        </p:nvSpPr>
        <p:spPr>
          <a:xfrm>
            <a:off x="1852707" y="2025214"/>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latin typeface="Myriad Pro"/>
                <a:ea typeface="ＭＳ ゴシック"/>
                <a:cs typeface="Myriad Pro"/>
              </a:rPr>
              <a:t>B</a:t>
            </a:r>
            <a:endParaRPr lang="en-US" sz="2400" baseline="-25000" dirty="0">
              <a:latin typeface="Myriad Pro"/>
              <a:cs typeface="Myriad Pro"/>
            </a:endParaRPr>
          </a:p>
        </p:txBody>
      </p:sp>
      <p:cxnSp>
        <p:nvCxnSpPr>
          <p:cNvPr id="10" name="Straight Arrow Connector 9"/>
          <p:cNvCxnSpPr/>
          <p:nvPr/>
        </p:nvCxnSpPr>
        <p:spPr>
          <a:xfrm>
            <a:off x="2284505" y="2235885"/>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2454833" y="1799603"/>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k</a:t>
            </a:r>
            <a:r>
              <a:rPr lang="en-US" sz="2400" baseline="-25000" dirty="0" smtClean="0">
                <a:latin typeface="Myriad Pro"/>
                <a:ea typeface="ＭＳ ゴシック"/>
                <a:cs typeface="Myriad Pro"/>
              </a:rPr>
              <a:t>2</a:t>
            </a:r>
            <a:endParaRPr lang="en-US" sz="2400" baseline="-25000" dirty="0">
              <a:latin typeface="Myriad Pro"/>
              <a:cs typeface="Myriad Pro"/>
            </a:endParaRPr>
          </a:p>
        </p:txBody>
      </p:sp>
      <p:sp>
        <p:nvSpPr>
          <p:cNvPr id="12" name="Rectangle 11"/>
          <p:cNvSpPr/>
          <p:nvPr/>
        </p:nvSpPr>
        <p:spPr>
          <a:xfrm>
            <a:off x="3162976" y="1975170"/>
            <a:ext cx="396724" cy="461665"/>
          </a:xfrm>
          <a:prstGeom prst="rect">
            <a:avLst/>
          </a:prstGeom>
        </p:spPr>
        <p:txBody>
          <a:bodyPr wrap="none">
            <a:spAutoFit/>
          </a:bodyPr>
          <a:lstStyle/>
          <a:p>
            <a:r>
              <a:rPr lang="en-US" sz="2400" dirty="0" err="1">
                <a:latin typeface="Myriad Pro"/>
                <a:cs typeface="Myriad Pro"/>
              </a:rPr>
              <a:t>Ø</a:t>
            </a:r>
            <a:endParaRPr lang="en-US" sz="2400" dirty="0">
              <a:latin typeface="Myriad Pro"/>
              <a:cs typeface="Myriad Pro"/>
            </a:endParaRPr>
          </a:p>
        </p:txBody>
      </p:sp>
      <p:sp>
        <p:nvSpPr>
          <p:cNvPr id="13" name="Content Placeholder 2"/>
          <p:cNvSpPr txBox="1">
            <a:spLocks/>
          </p:cNvSpPr>
          <p:nvPr/>
        </p:nvSpPr>
        <p:spPr>
          <a:xfrm>
            <a:off x="1228163" y="2796848"/>
            <a:ext cx="1607671" cy="5282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latin typeface="Myriad Pro"/>
                <a:ea typeface="ＭＳ ゴシック"/>
                <a:cs typeface="Myriad Pro"/>
              </a:rPr>
              <a:t>k</a:t>
            </a:r>
            <a:r>
              <a:rPr lang="en-US" sz="2400" baseline="-25000" dirty="0" smtClean="0">
                <a:latin typeface="Myriad Pro"/>
                <a:ea typeface="ＭＳ ゴシック"/>
                <a:cs typeface="Myriad Pro"/>
              </a:rPr>
              <a:t>1</a:t>
            </a:r>
            <a:r>
              <a:rPr lang="en-US" sz="2400" dirty="0" smtClean="0">
                <a:latin typeface="Myriad Pro"/>
                <a:ea typeface="ＭＳ ゴシック"/>
                <a:cs typeface="Myriad Pro"/>
              </a:rPr>
              <a:t>, </a:t>
            </a:r>
            <a:r>
              <a:rPr lang="en-US" sz="2400" dirty="0">
                <a:latin typeface="Myriad Pro"/>
                <a:cs typeface="Myriad Pro"/>
              </a:rPr>
              <a:t>k</a:t>
            </a:r>
            <a:r>
              <a:rPr lang="en-US" sz="2400" b="1" baseline="-25000" dirty="0">
                <a:latin typeface="Myriad Pro"/>
                <a:cs typeface="Myriad Pro"/>
              </a:rPr>
              <a:t>-</a:t>
            </a:r>
            <a:r>
              <a:rPr lang="en-US" sz="2400" baseline="-25000" dirty="0" smtClean="0">
                <a:latin typeface="Myriad Pro"/>
                <a:cs typeface="Myriad Pro"/>
              </a:rPr>
              <a:t>1</a:t>
            </a:r>
            <a:r>
              <a:rPr lang="en-US" sz="2400" dirty="0" smtClean="0">
                <a:latin typeface="Myriad Pro"/>
                <a:cs typeface="Myriad Pro"/>
              </a:rPr>
              <a:t> &gt;&gt; k</a:t>
            </a:r>
            <a:r>
              <a:rPr lang="en-US" sz="2400" baseline="-25000" dirty="0" smtClean="0">
                <a:latin typeface="Myriad Pro"/>
                <a:cs typeface="Myriad Pro"/>
              </a:rPr>
              <a:t>2</a:t>
            </a:r>
            <a:r>
              <a:rPr lang="en-US" sz="2400" dirty="0" smtClean="0">
                <a:latin typeface="Myriad Pro"/>
                <a:cs typeface="Myriad Pro"/>
              </a:rPr>
              <a:t> </a:t>
            </a:r>
            <a:endParaRPr lang="en-US" sz="2400" dirty="0">
              <a:latin typeface="Myriad Pro"/>
              <a:cs typeface="Myriad Pro"/>
            </a:endParaRPr>
          </a:p>
          <a:p>
            <a:pPr marL="0" indent="0">
              <a:buFont typeface="Arial"/>
              <a:buNone/>
            </a:pPr>
            <a:endParaRPr lang="en-US" sz="2400" baseline="-25000" dirty="0">
              <a:latin typeface="Myriad Pro"/>
              <a:cs typeface="Myriad Pro"/>
            </a:endParaRPr>
          </a:p>
        </p:txBody>
      </p:sp>
      <p:sp>
        <p:nvSpPr>
          <p:cNvPr id="14" name="Content Placeholder 2"/>
          <p:cNvSpPr txBox="1">
            <a:spLocks/>
          </p:cNvSpPr>
          <p:nvPr/>
        </p:nvSpPr>
        <p:spPr>
          <a:xfrm>
            <a:off x="239056" y="3776848"/>
            <a:ext cx="4288120" cy="11595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latin typeface="Myriad Pro"/>
                <a:ea typeface="ＭＳ ゴシック"/>
                <a:cs typeface="Myriad Pro"/>
              </a:rPr>
              <a:t>A and B are in </a:t>
            </a:r>
            <a:r>
              <a:rPr lang="en-US" sz="2400" i="1" dirty="0" smtClean="0">
                <a:latin typeface="Myriad Pro"/>
                <a:ea typeface="ＭＳ ゴシック"/>
                <a:cs typeface="Myriad Pro"/>
              </a:rPr>
              <a:t>rapid equilibrium</a:t>
            </a:r>
            <a:r>
              <a:rPr lang="en-US" sz="2400" dirty="0" smtClean="0">
                <a:latin typeface="Myriad Pro"/>
                <a:ea typeface="ＭＳ ゴシック"/>
                <a:cs typeface="Myriad Pro"/>
              </a:rPr>
              <a:t>:</a:t>
            </a:r>
            <a:endParaRPr lang="en-US" sz="2400" baseline="-25000" dirty="0">
              <a:latin typeface="Myriad Pro"/>
              <a:cs typeface="Myriad Pro"/>
            </a:endParaRPr>
          </a:p>
        </p:txBody>
      </p:sp>
      <p:pic>
        <p:nvPicPr>
          <p:cNvPr id="16" name="Picture 15"/>
          <p:cNvPicPr>
            <a:picLocks noChangeAspect="1"/>
          </p:cNvPicPr>
          <p:nvPr/>
        </p:nvPicPr>
        <p:blipFill>
          <a:blip r:embed="rId2"/>
          <a:stretch>
            <a:fillRect/>
          </a:stretch>
        </p:blipFill>
        <p:spPr>
          <a:xfrm>
            <a:off x="457200" y="4375646"/>
            <a:ext cx="3659841" cy="866339"/>
          </a:xfrm>
          <a:prstGeom prst="rect">
            <a:avLst/>
          </a:prstGeom>
        </p:spPr>
      </p:pic>
      <p:sp>
        <p:nvSpPr>
          <p:cNvPr id="17" name="Content Placeholder 2"/>
          <p:cNvSpPr txBox="1">
            <a:spLocks/>
          </p:cNvSpPr>
          <p:nvPr/>
        </p:nvSpPr>
        <p:spPr>
          <a:xfrm>
            <a:off x="4664634" y="1552915"/>
            <a:ext cx="3702426" cy="11595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dirty="0" smtClean="0">
                <a:latin typeface="Myriad Pro"/>
                <a:ea typeface="ＭＳ ゴシック"/>
                <a:cs typeface="Myriad Pro"/>
              </a:rPr>
              <a:t>We can simplify the system down to “one species”:</a:t>
            </a:r>
          </a:p>
        </p:txBody>
      </p:sp>
      <p:pic>
        <p:nvPicPr>
          <p:cNvPr id="19" name="Picture 18"/>
          <p:cNvPicPr>
            <a:picLocks noChangeAspect="1"/>
          </p:cNvPicPr>
          <p:nvPr/>
        </p:nvPicPr>
        <p:blipFill>
          <a:blip r:embed="rId3"/>
          <a:stretch>
            <a:fillRect/>
          </a:stretch>
        </p:blipFill>
        <p:spPr>
          <a:xfrm>
            <a:off x="4855881" y="2796848"/>
            <a:ext cx="3337111" cy="3571294"/>
          </a:xfrm>
          <a:prstGeom prst="rect">
            <a:avLst/>
          </a:prstGeom>
        </p:spPr>
      </p:pic>
      <p:sp>
        <p:nvSpPr>
          <p:cNvPr id="20" name="Rectangle 19"/>
          <p:cNvSpPr/>
          <p:nvPr/>
        </p:nvSpPr>
        <p:spPr>
          <a:xfrm>
            <a:off x="5886824" y="3182471"/>
            <a:ext cx="2306168" cy="8217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6039224" y="4039955"/>
            <a:ext cx="2306168" cy="8217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Rectangle 21"/>
          <p:cNvSpPr/>
          <p:nvPr/>
        </p:nvSpPr>
        <p:spPr>
          <a:xfrm>
            <a:off x="5038540" y="4725131"/>
            <a:ext cx="2306168" cy="8217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3" name="Rectangle 22"/>
          <p:cNvSpPr/>
          <p:nvPr/>
        </p:nvSpPr>
        <p:spPr>
          <a:xfrm>
            <a:off x="5886824" y="5546895"/>
            <a:ext cx="2306168" cy="82176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7458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animBg="1"/>
      <p:bldP spid="21" grpId="0" animBg="1"/>
      <p:bldP spid="22" grpId="0" animBg="1"/>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yriad Pro"/>
                <a:cs typeface="Myriad Pro"/>
              </a:rPr>
              <a:t>Eliminate molecular species whose concentrations are effectively constant</a:t>
            </a:r>
            <a:endParaRPr lang="en-US" sz="3600" dirty="0">
              <a:latin typeface="Myriad Pro"/>
              <a:cs typeface="Myriad Pro"/>
            </a:endParaRPr>
          </a:p>
        </p:txBody>
      </p:sp>
      <p:sp>
        <p:nvSpPr>
          <p:cNvPr id="3" name="Content Placeholder 2"/>
          <p:cNvSpPr>
            <a:spLocks noGrp="1"/>
          </p:cNvSpPr>
          <p:nvPr>
            <p:ph idx="1"/>
          </p:nvPr>
        </p:nvSpPr>
        <p:spPr>
          <a:xfrm>
            <a:off x="457200" y="1613649"/>
            <a:ext cx="8229600" cy="3989575"/>
          </a:xfrm>
        </p:spPr>
        <p:txBody>
          <a:bodyPr>
            <a:normAutofit lnSpcReduction="10000"/>
          </a:bodyPr>
          <a:lstStyle/>
          <a:p>
            <a:pPr marL="0" indent="0">
              <a:buNone/>
            </a:pPr>
            <a:r>
              <a:rPr lang="en-US" sz="2400" dirty="0" smtClean="0">
                <a:latin typeface="Myriad Pro"/>
                <a:cs typeface="Myriad Pro"/>
              </a:rPr>
              <a:t>Homeostasis buffers the concentrations of critical molecules, e.g. the ATP:ADP ratio</a:t>
            </a:r>
          </a:p>
          <a:p>
            <a:pPr marL="0" indent="0">
              <a:buNone/>
            </a:pPr>
            <a:endParaRPr lang="en-US" sz="2400" dirty="0" smtClean="0">
              <a:latin typeface="Myriad Pro"/>
              <a:cs typeface="Myriad Pro"/>
            </a:endParaRPr>
          </a:p>
          <a:p>
            <a:pPr marL="0" indent="0">
              <a:buNone/>
            </a:pPr>
            <a:endParaRPr lang="en-US" sz="2400" dirty="0">
              <a:latin typeface="Myriad Pro"/>
              <a:cs typeface="Myriad Pro"/>
            </a:endParaRPr>
          </a:p>
          <a:p>
            <a:pPr marL="0" indent="0">
              <a:buNone/>
            </a:pPr>
            <a:endParaRPr lang="en-US" sz="2400" dirty="0" smtClean="0">
              <a:latin typeface="Myriad Pro"/>
              <a:cs typeface="Myriad Pro"/>
            </a:endParaRPr>
          </a:p>
          <a:p>
            <a:pPr marL="0" indent="0">
              <a:buNone/>
            </a:pPr>
            <a:endParaRPr lang="en-US" sz="2400" dirty="0">
              <a:latin typeface="Myriad Pro"/>
              <a:cs typeface="Myriad Pro"/>
            </a:endParaRPr>
          </a:p>
          <a:p>
            <a:pPr marL="0" indent="0">
              <a:buNone/>
            </a:pPr>
            <a:endParaRPr lang="en-US" sz="2400" dirty="0" smtClean="0">
              <a:latin typeface="Myriad Pro"/>
              <a:cs typeface="Myriad Pro"/>
            </a:endParaRPr>
          </a:p>
          <a:p>
            <a:pPr marL="0" indent="0">
              <a:buNone/>
            </a:pPr>
            <a:endParaRPr lang="en-US" sz="2400" dirty="0" smtClean="0">
              <a:latin typeface="Myriad Pro"/>
              <a:cs typeface="Myriad Pro"/>
            </a:endParaRPr>
          </a:p>
          <a:p>
            <a:pPr marL="0" indent="0">
              <a:buNone/>
            </a:pPr>
            <a:r>
              <a:rPr lang="en-US" sz="2400" dirty="0" smtClean="0">
                <a:latin typeface="Myriad Pro"/>
                <a:cs typeface="Myriad Pro"/>
              </a:rPr>
              <a:t>We can also ignore changes that are small relative to absolute concentration (at least initially):</a:t>
            </a:r>
            <a:endParaRPr lang="en-US" sz="2400" dirty="0">
              <a:latin typeface="Myriad Pro"/>
              <a:cs typeface="Myriad Pro"/>
            </a:endParaRPr>
          </a:p>
        </p:txBody>
      </p:sp>
      <p:pic>
        <p:nvPicPr>
          <p:cNvPr id="4" name="Picture 3"/>
          <p:cNvPicPr>
            <a:picLocks noChangeAspect="1"/>
          </p:cNvPicPr>
          <p:nvPr/>
        </p:nvPicPr>
        <p:blipFill rotWithShape="1">
          <a:blip r:embed="rId3"/>
          <a:srcRect t="27083" b="36887"/>
          <a:stretch/>
        </p:blipFill>
        <p:spPr>
          <a:xfrm>
            <a:off x="1135527" y="2447868"/>
            <a:ext cx="6604000" cy="1586255"/>
          </a:xfrm>
          <a:prstGeom prst="rect">
            <a:avLst/>
          </a:prstGeom>
        </p:spPr>
      </p:pic>
      <p:sp>
        <p:nvSpPr>
          <p:cNvPr id="5" name="Content Placeholder 2"/>
          <p:cNvSpPr txBox="1">
            <a:spLocks/>
          </p:cNvSpPr>
          <p:nvPr/>
        </p:nvSpPr>
        <p:spPr>
          <a:xfrm>
            <a:off x="1135527" y="4153650"/>
            <a:ext cx="812800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cs typeface="Myriad Pro"/>
              </a:rPr>
              <a:t>e.g., a reaction rate = k</a:t>
            </a:r>
            <a:r>
              <a:rPr lang="en-US" sz="2400" baseline="-25000" dirty="0" smtClean="0">
                <a:latin typeface="Myriad Pro"/>
                <a:cs typeface="Myriad Pro"/>
              </a:rPr>
              <a:t>1</a:t>
            </a:r>
            <a:r>
              <a:rPr lang="en-US" sz="2400" dirty="0" smtClean="0">
                <a:latin typeface="Myriad Pro"/>
                <a:cs typeface="Myriad Pro"/>
              </a:rPr>
              <a:t>[ATP][E]  </a:t>
            </a:r>
            <a:r>
              <a:rPr lang="en-US" sz="2400" dirty="0" smtClean="0">
                <a:latin typeface="ＭＳ ゴシック"/>
                <a:ea typeface="ＭＳ ゴシック"/>
                <a:cs typeface="ＭＳ ゴシック"/>
              </a:rPr>
              <a:t>≈</a:t>
            </a:r>
            <a:r>
              <a:rPr lang="en-US" sz="2400" dirty="0" smtClean="0">
                <a:latin typeface="Myriad Pro"/>
                <a:ea typeface="ＭＳ ゴシック"/>
                <a:cs typeface="Myriad Pro"/>
              </a:rPr>
              <a:t> k</a:t>
            </a:r>
            <a:r>
              <a:rPr lang="en-US" sz="2400" baseline="-25000" dirty="0" smtClean="0">
                <a:latin typeface="Myriad Pro"/>
                <a:ea typeface="ＭＳ ゴシック"/>
                <a:cs typeface="Myriad Pro"/>
              </a:rPr>
              <a:t>1</a:t>
            </a:r>
            <a:r>
              <a:rPr lang="en-US" sz="2400" dirty="0" smtClean="0">
                <a:latin typeface="Myriad Pro"/>
                <a:ea typeface="ＭＳ ゴシック"/>
                <a:cs typeface="Myriad Pro"/>
              </a:rPr>
              <a:t>’[E], where k</a:t>
            </a:r>
            <a:r>
              <a:rPr lang="en-US" sz="2400" baseline="-25000" dirty="0" smtClean="0">
                <a:latin typeface="Myriad Pro"/>
                <a:ea typeface="ＭＳ ゴシック"/>
                <a:cs typeface="Myriad Pro"/>
              </a:rPr>
              <a:t>1</a:t>
            </a:r>
            <a:r>
              <a:rPr lang="en-US" sz="2400" dirty="0" smtClean="0">
                <a:latin typeface="Myriad Pro"/>
                <a:ea typeface="ＭＳ ゴシック"/>
                <a:cs typeface="Myriad Pro"/>
              </a:rPr>
              <a:t>‘ = k</a:t>
            </a:r>
            <a:r>
              <a:rPr lang="en-US" sz="2400" baseline="-25000" dirty="0" smtClean="0">
                <a:latin typeface="Myriad Pro"/>
                <a:ea typeface="ＭＳ ゴシック"/>
                <a:cs typeface="Myriad Pro"/>
              </a:rPr>
              <a:t>1</a:t>
            </a:r>
            <a:r>
              <a:rPr lang="en-US" sz="2400" dirty="0" smtClean="0">
                <a:latin typeface="Myriad Pro"/>
                <a:ea typeface="ＭＳ ゴシック"/>
                <a:cs typeface="Myriad Pro"/>
              </a:rPr>
              <a:t>[ATP]</a:t>
            </a:r>
            <a:r>
              <a:rPr lang="en-US" sz="2400" baseline="-25000" dirty="0" smtClean="0">
                <a:latin typeface="Myriad Pro"/>
                <a:ea typeface="ＭＳ ゴシック"/>
                <a:cs typeface="Myriad Pro"/>
              </a:rPr>
              <a:t>s-s</a:t>
            </a:r>
            <a:endParaRPr lang="en-US" sz="2400" baseline="-25000" dirty="0">
              <a:latin typeface="Myriad Pro"/>
              <a:cs typeface="Myriad Pro"/>
            </a:endParaRPr>
          </a:p>
        </p:txBody>
      </p:sp>
      <p:sp>
        <p:nvSpPr>
          <p:cNvPr id="6" name="Content Placeholder 2"/>
          <p:cNvSpPr txBox="1">
            <a:spLocks/>
          </p:cNvSpPr>
          <p:nvPr/>
        </p:nvSpPr>
        <p:spPr>
          <a:xfrm>
            <a:off x="558799" y="5574558"/>
            <a:ext cx="812800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cs typeface="Myriad Pro"/>
              </a:rPr>
              <a:t>e.g., a reaction rate = k</a:t>
            </a:r>
            <a:r>
              <a:rPr lang="en-US" sz="2400" baseline="-25000" dirty="0" smtClean="0">
                <a:latin typeface="Myriad Pro"/>
                <a:cs typeface="Myriad Pro"/>
              </a:rPr>
              <a:t>1</a:t>
            </a:r>
            <a:r>
              <a:rPr lang="en-US" sz="2400" dirty="0" smtClean="0">
                <a:latin typeface="Myriad Pro"/>
                <a:cs typeface="Myriad Pro"/>
              </a:rPr>
              <a:t>[A][B]  </a:t>
            </a:r>
            <a:r>
              <a:rPr lang="en-US" sz="2400" dirty="0" smtClean="0">
                <a:latin typeface="ＭＳ ゴシック"/>
                <a:ea typeface="ＭＳ ゴシック"/>
                <a:cs typeface="ＭＳ ゴシック"/>
              </a:rPr>
              <a:t>≈</a:t>
            </a:r>
            <a:r>
              <a:rPr lang="en-US" sz="2400" dirty="0" smtClean="0">
                <a:latin typeface="Myriad Pro"/>
                <a:ea typeface="ＭＳ ゴシック"/>
                <a:cs typeface="Myriad Pro"/>
              </a:rPr>
              <a:t> k</a:t>
            </a:r>
            <a:r>
              <a:rPr lang="en-US" sz="2400" baseline="-25000" dirty="0" smtClean="0">
                <a:latin typeface="Myriad Pro"/>
                <a:ea typeface="ＭＳ ゴシック"/>
                <a:cs typeface="Myriad Pro"/>
              </a:rPr>
              <a:t>1</a:t>
            </a:r>
            <a:r>
              <a:rPr lang="en-US" sz="2400" dirty="0" smtClean="0">
                <a:latin typeface="Myriad Pro"/>
                <a:ea typeface="ＭＳ ゴシック"/>
                <a:cs typeface="Myriad Pro"/>
              </a:rPr>
              <a:t>’[A], if [B] is fairly constant</a:t>
            </a:r>
            <a:endParaRPr lang="en-US" sz="2400" baseline="-25000" dirty="0">
              <a:latin typeface="Myriad Pro"/>
              <a:cs typeface="Myriad Pro"/>
            </a:endParaRPr>
          </a:p>
        </p:txBody>
      </p:sp>
      <p:grpSp>
        <p:nvGrpSpPr>
          <p:cNvPr id="11" name="Group 10"/>
          <p:cNvGrpSpPr/>
          <p:nvPr/>
        </p:nvGrpSpPr>
        <p:grpSpPr>
          <a:xfrm>
            <a:off x="711199" y="4470401"/>
            <a:ext cx="8128001" cy="2151535"/>
            <a:chOff x="711199" y="4470401"/>
            <a:chExt cx="8128001" cy="2151535"/>
          </a:xfrm>
        </p:grpSpPr>
        <p:sp>
          <p:nvSpPr>
            <p:cNvPr id="7" name="Content Placeholder 2"/>
            <p:cNvSpPr txBox="1">
              <a:spLocks/>
            </p:cNvSpPr>
            <p:nvPr/>
          </p:nvSpPr>
          <p:spPr>
            <a:xfrm>
              <a:off x="711199" y="6170713"/>
              <a:ext cx="812800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solidFill>
                    <a:srgbClr val="FF0000"/>
                  </a:solidFill>
                  <a:latin typeface="Myriad Pro"/>
                  <a:cs typeface="Myriad Pro"/>
                </a:rPr>
                <a:t>These are called “pseudo-first-order” reactions</a:t>
              </a:r>
              <a:endParaRPr lang="en-US" sz="2400" baseline="-25000" dirty="0">
                <a:solidFill>
                  <a:srgbClr val="FF0000"/>
                </a:solidFill>
                <a:latin typeface="Myriad Pro"/>
                <a:cs typeface="Myriad Pro"/>
              </a:endParaRPr>
            </a:p>
          </p:txBody>
        </p:sp>
        <p:sp>
          <p:nvSpPr>
            <p:cNvPr id="9" name="Left Brace 8"/>
            <p:cNvSpPr/>
            <p:nvPr/>
          </p:nvSpPr>
          <p:spPr>
            <a:xfrm rot="16200000">
              <a:off x="5617883" y="4300073"/>
              <a:ext cx="388471" cy="72912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Left Brace 9"/>
            <p:cNvSpPr/>
            <p:nvPr/>
          </p:nvSpPr>
          <p:spPr>
            <a:xfrm rot="16200000">
              <a:off x="4784166" y="5720981"/>
              <a:ext cx="388471" cy="729127"/>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26196183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Alternatively, assume a species’ concentration is at steady-state</a:t>
            </a:r>
            <a:endParaRPr lang="en-US" dirty="0">
              <a:latin typeface="Myriad Pro"/>
              <a:cs typeface="Myriad Pro"/>
            </a:endParaRPr>
          </a:p>
        </p:txBody>
      </p:sp>
      <p:sp>
        <p:nvSpPr>
          <p:cNvPr id="4" name="Content Placeholder 2"/>
          <p:cNvSpPr txBox="1">
            <a:spLocks/>
          </p:cNvSpPr>
          <p:nvPr/>
        </p:nvSpPr>
        <p:spPr>
          <a:xfrm>
            <a:off x="1151963" y="1784662"/>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k</a:t>
            </a:r>
            <a:r>
              <a:rPr lang="en-US" sz="2400" baseline="-25000" dirty="0" smtClean="0">
                <a:latin typeface="Myriad Pro"/>
                <a:ea typeface="ＭＳ ゴシック"/>
                <a:cs typeface="Myriad Pro"/>
              </a:rPr>
              <a:t>1</a:t>
            </a:r>
            <a:endParaRPr lang="en-US" sz="2400" baseline="-25000" dirty="0">
              <a:latin typeface="Myriad Pro"/>
              <a:cs typeface="Myriad Pro"/>
            </a:endParaRPr>
          </a:p>
        </p:txBody>
      </p:sp>
      <p:cxnSp>
        <p:nvCxnSpPr>
          <p:cNvPr id="6" name="Straight Arrow Connector 5"/>
          <p:cNvCxnSpPr/>
          <p:nvPr/>
        </p:nvCxnSpPr>
        <p:spPr>
          <a:xfrm>
            <a:off x="921870" y="2235885"/>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 name="Content Placeholder 2"/>
          <p:cNvSpPr txBox="1">
            <a:spLocks/>
          </p:cNvSpPr>
          <p:nvPr/>
        </p:nvSpPr>
        <p:spPr>
          <a:xfrm>
            <a:off x="1852707" y="2025214"/>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A</a:t>
            </a:r>
            <a:endParaRPr lang="en-US" sz="2400" baseline="-25000" dirty="0">
              <a:latin typeface="Myriad Pro"/>
              <a:cs typeface="Myriad Pro"/>
            </a:endParaRPr>
          </a:p>
        </p:txBody>
      </p:sp>
      <p:cxnSp>
        <p:nvCxnSpPr>
          <p:cNvPr id="10" name="Straight Arrow Connector 9"/>
          <p:cNvCxnSpPr/>
          <p:nvPr/>
        </p:nvCxnSpPr>
        <p:spPr>
          <a:xfrm>
            <a:off x="2284505" y="2235885"/>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Content Placeholder 2"/>
          <p:cNvSpPr txBox="1">
            <a:spLocks/>
          </p:cNvSpPr>
          <p:nvPr/>
        </p:nvSpPr>
        <p:spPr>
          <a:xfrm>
            <a:off x="2454833" y="1799603"/>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k</a:t>
            </a:r>
            <a:r>
              <a:rPr lang="en-US" sz="2400" baseline="-25000" dirty="0" smtClean="0">
                <a:latin typeface="Myriad Pro"/>
                <a:ea typeface="ＭＳ ゴシック"/>
                <a:cs typeface="Myriad Pro"/>
              </a:rPr>
              <a:t>2</a:t>
            </a:r>
            <a:endParaRPr lang="en-US" sz="2400" baseline="-25000" dirty="0">
              <a:latin typeface="Myriad Pro"/>
              <a:cs typeface="Myriad Pro"/>
            </a:endParaRPr>
          </a:p>
        </p:txBody>
      </p:sp>
      <p:sp>
        <p:nvSpPr>
          <p:cNvPr id="12" name="Rectangle 11"/>
          <p:cNvSpPr/>
          <p:nvPr/>
        </p:nvSpPr>
        <p:spPr>
          <a:xfrm>
            <a:off x="4607718" y="1975100"/>
            <a:ext cx="396724" cy="461665"/>
          </a:xfrm>
          <a:prstGeom prst="rect">
            <a:avLst/>
          </a:prstGeom>
        </p:spPr>
        <p:txBody>
          <a:bodyPr wrap="none">
            <a:spAutoFit/>
          </a:bodyPr>
          <a:lstStyle/>
          <a:p>
            <a:r>
              <a:rPr lang="en-US" sz="2400" dirty="0" err="1">
                <a:latin typeface="Myriad Pro"/>
                <a:cs typeface="Myriad Pro"/>
              </a:rPr>
              <a:t>Ø</a:t>
            </a:r>
            <a:endParaRPr lang="en-US" sz="2400" dirty="0">
              <a:latin typeface="Myriad Pro"/>
              <a:cs typeface="Myriad Pro"/>
            </a:endParaRPr>
          </a:p>
        </p:txBody>
      </p:sp>
      <p:sp>
        <p:nvSpPr>
          <p:cNvPr id="14" name="Content Placeholder 2"/>
          <p:cNvSpPr txBox="1">
            <a:spLocks/>
          </p:cNvSpPr>
          <p:nvPr/>
        </p:nvSpPr>
        <p:spPr>
          <a:xfrm>
            <a:off x="239056" y="3014848"/>
            <a:ext cx="4288120" cy="115957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smtClean="0">
                <a:latin typeface="Myriad Pro"/>
                <a:ea typeface="ＭＳ ゴシック"/>
                <a:cs typeface="Myriad Pro"/>
              </a:rPr>
              <a:t>Assume [A] is at steady-state.</a:t>
            </a:r>
            <a:endParaRPr lang="en-US" sz="2400" baseline="-25000" dirty="0">
              <a:latin typeface="Myriad Pro"/>
              <a:cs typeface="Myriad Pro"/>
            </a:endParaRPr>
          </a:p>
        </p:txBody>
      </p:sp>
      <p:sp>
        <p:nvSpPr>
          <p:cNvPr id="24" name="Rectangle 23"/>
          <p:cNvSpPr/>
          <p:nvPr/>
        </p:nvSpPr>
        <p:spPr>
          <a:xfrm>
            <a:off x="434006" y="1990041"/>
            <a:ext cx="396724" cy="461665"/>
          </a:xfrm>
          <a:prstGeom prst="rect">
            <a:avLst/>
          </a:prstGeom>
        </p:spPr>
        <p:txBody>
          <a:bodyPr wrap="none">
            <a:spAutoFit/>
          </a:bodyPr>
          <a:lstStyle/>
          <a:p>
            <a:r>
              <a:rPr lang="en-US" sz="2400" dirty="0" err="1">
                <a:latin typeface="Myriad Pro"/>
                <a:cs typeface="Myriad Pro"/>
              </a:rPr>
              <a:t>Ø</a:t>
            </a:r>
            <a:endParaRPr lang="en-US" sz="2400" dirty="0">
              <a:latin typeface="Myriad Pro"/>
              <a:cs typeface="Myriad Pro"/>
            </a:endParaRPr>
          </a:p>
        </p:txBody>
      </p:sp>
      <p:sp>
        <p:nvSpPr>
          <p:cNvPr id="25" name="Content Placeholder 2"/>
          <p:cNvSpPr txBox="1">
            <a:spLocks/>
          </p:cNvSpPr>
          <p:nvPr/>
        </p:nvSpPr>
        <p:spPr>
          <a:xfrm>
            <a:off x="3257178" y="2019922"/>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latin typeface="Myriad Pro"/>
                <a:ea typeface="ＭＳ ゴシック"/>
                <a:cs typeface="Myriad Pro"/>
              </a:rPr>
              <a:t>B</a:t>
            </a:r>
            <a:endParaRPr lang="en-US" sz="2400" baseline="-25000" dirty="0">
              <a:latin typeface="Myriad Pro"/>
              <a:cs typeface="Myriad Pro"/>
            </a:endParaRPr>
          </a:p>
        </p:txBody>
      </p:sp>
      <p:cxnSp>
        <p:nvCxnSpPr>
          <p:cNvPr id="26" name="Straight Arrow Connector 25"/>
          <p:cNvCxnSpPr/>
          <p:nvPr/>
        </p:nvCxnSpPr>
        <p:spPr>
          <a:xfrm>
            <a:off x="3688976" y="2230593"/>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7" name="Content Placeholder 2"/>
          <p:cNvSpPr txBox="1">
            <a:spLocks/>
          </p:cNvSpPr>
          <p:nvPr/>
        </p:nvSpPr>
        <p:spPr>
          <a:xfrm>
            <a:off x="3859304" y="1794311"/>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k</a:t>
            </a:r>
            <a:r>
              <a:rPr lang="en-US" sz="2400" baseline="-25000" dirty="0" smtClean="0">
                <a:latin typeface="Myriad Pro"/>
                <a:ea typeface="ＭＳ ゴシック"/>
                <a:cs typeface="Myriad Pro"/>
              </a:rPr>
              <a:t>3</a:t>
            </a:r>
            <a:endParaRPr lang="en-US" sz="2400" baseline="-25000" dirty="0">
              <a:latin typeface="Myriad Pro"/>
              <a:cs typeface="Myriad Pro"/>
            </a:endParaRPr>
          </a:p>
        </p:txBody>
      </p:sp>
      <p:pic>
        <p:nvPicPr>
          <p:cNvPr id="3" name="Picture 2"/>
          <p:cNvPicPr>
            <a:picLocks noChangeAspect="1"/>
          </p:cNvPicPr>
          <p:nvPr/>
        </p:nvPicPr>
        <p:blipFill>
          <a:blip r:embed="rId3"/>
          <a:stretch>
            <a:fillRect/>
          </a:stretch>
        </p:blipFill>
        <p:spPr>
          <a:xfrm>
            <a:off x="524294" y="3689723"/>
            <a:ext cx="4087904" cy="1720674"/>
          </a:xfrm>
          <a:prstGeom prst="rect">
            <a:avLst/>
          </a:prstGeom>
        </p:spPr>
      </p:pic>
      <p:pic>
        <p:nvPicPr>
          <p:cNvPr id="15" name="Picture 14"/>
          <p:cNvPicPr>
            <a:picLocks noChangeAspect="1"/>
          </p:cNvPicPr>
          <p:nvPr/>
        </p:nvPicPr>
        <p:blipFill>
          <a:blip r:embed="rId4"/>
          <a:stretch>
            <a:fillRect/>
          </a:stretch>
        </p:blipFill>
        <p:spPr>
          <a:xfrm>
            <a:off x="5124824" y="3014848"/>
            <a:ext cx="3728570" cy="1356880"/>
          </a:xfrm>
          <a:prstGeom prst="rect">
            <a:avLst/>
          </a:prstGeom>
        </p:spPr>
      </p:pic>
    </p:spTree>
    <p:extLst>
      <p:ext uri="{BB962C8B-B14F-4D97-AF65-F5344CB8AC3E}">
        <p14:creationId xmlns:p14="http://schemas.microsoft.com/office/powerpoint/2010/main" val="21003818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911407" y="1780566"/>
            <a:ext cx="7545297" cy="341896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smtClean="0">
                <a:latin typeface="Myriad Pro"/>
                <a:ea typeface="ＭＳ ゴシック"/>
                <a:cs typeface="Myriad Pro"/>
              </a:rPr>
              <a:t>As they come up in the course, we’ll discuss two other methods:</a:t>
            </a:r>
            <a:endParaRPr lang="en-US" dirty="0">
              <a:latin typeface="Myriad Pro"/>
              <a:ea typeface="ＭＳ ゴシック"/>
              <a:cs typeface="Myriad Pro"/>
            </a:endParaRPr>
          </a:p>
          <a:p>
            <a:r>
              <a:rPr lang="en-US" dirty="0" err="1" smtClean="0">
                <a:latin typeface="Myriad Pro"/>
                <a:ea typeface="ＭＳ ゴシック"/>
                <a:cs typeface="Myriad Pro"/>
              </a:rPr>
              <a:t>Nondimensionalization</a:t>
            </a:r>
            <a:r>
              <a:rPr lang="en-US" dirty="0" smtClean="0">
                <a:latin typeface="Myriad Pro"/>
                <a:ea typeface="ＭＳ ゴシック"/>
                <a:cs typeface="Myriad Pro"/>
              </a:rPr>
              <a:t> (reduces parameter number)</a:t>
            </a:r>
          </a:p>
          <a:p>
            <a:r>
              <a:rPr lang="en-US" dirty="0" smtClean="0">
                <a:latin typeface="Myriad Pro"/>
                <a:ea typeface="ＭＳ ゴシック"/>
                <a:cs typeface="Myriad Pro"/>
              </a:rPr>
              <a:t>Linearization (clarifies behavior near points of interest)</a:t>
            </a:r>
            <a:endParaRPr lang="en-US" dirty="0">
              <a:latin typeface="Myriad Pro"/>
              <a:cs typeface="Myriad Pro"/>
            </a:endParaRPr>
          </a:p>
        </p:txBody>
      </p:sp>
    </p:spTree>
    <p:extLst>
      <p:ext uri="{BB962C8B-B14F-4D97-AF65-F5344CB8AC3E}">
        <p14:creationId xmlns:p14="http://schemas.microsoft.com/office/powerpoint/2010/main" val="313646277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703733" y="534705"/>
            <a:ext cx="7772400" cy="14700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yriad Pro"/>
                <a:cs typeface="Myriad Pro"/>
              </a:rPr>
              <a:t>Visualizing changes with time</a:t>
            </a:r>
            <a:endParaRPr lang="en-US" dirty="0">
              <a:latin typeface="Myriad Pro"/>
              <a:cs typeface="Myriad Pro"/>
            </a:endParaRPr>
          </a:p>
        </p:txBody>
      </p:sp>
      <p:sp>
        <p:nvSpPr>
          <p:cNvPr id="5" name="Rectangle 4"/>
          <p:cNvSpPr/>
          <p:nvPr/>
        </p:nvSpPr>
        <p:spPr>
          <a:xfrm>
            <a:off x="1472444" y="2087685"/>
            <a:ext cx="5722471" cy="2446824"/>
          </a:xfrm>
          <a:prstGeom prst="rect">
            <a:avLst/>
          </a:prstGeom>
        </p:spPr>
        <p:txBody>
          <a:bodyPr wrap="square">
            <a:spAutoFit/>
          </a:bodyPr>
          <a:lstStyle/>
          <a:p>
            <a:pPr>
              <a:spcBef>
                <a:spcPts val="1500"/>
              </a:spcBef>
            </a:pPr>
            <a:r>
              <a:rPr lang="en-US" sz="3200" dirty="0" smtClean="0">
                <a:latin typeface="Myriad Pro"/>
                <a:cs typeface="Myriad Pro"/>
              </a:rPr>
              <a:t>How </a:t>
            </a:r>
            <a:r>
              <a:rPr lang="en-US" sz="3200" dirty="0">
                <a:latin typeface="Myriad Pro"/>
                <a:cs typeface="Myriad Pro"/>
              </a:rPr>
              <a:t>to plot y(t), </a:t>
            </a:r>
            <a:r>
              <a:rPr lang="en-US" sz="3200" dirty="0" smtClean="0">
                <a:latin typeface="Myriad Pro"/>
                <a:cs typeface="Myriad Pro"/>
              </a:rPr>
              <a:t>when you </a:t>
            </a:r>
            <a:r>
              <a:rPr lang="en-US" sz="3200" dirty="0">
                <a:latin typeface="Myriad Pro"/>
                <a:cs typeface="Myriad Pro"/>
              </a:rPr>
              <a:t>only have:</a:t>
            </a:r>
          </a:p>
          <a:p>
            <a:pPr marL="342900" indent="-342900">
              <a:spcBef>
                <a:spcPts val="1500"/>
              </a:spcBef>
              <a:buFont typeface="Arial"/>
              <a:buChar char="•"/>
            </a:pPr>
            <a:r>
              <a:rPr lang="en-US" sz="3200" dirty="0" smtClean="0">
                <a:latin typeface="Myriad Pro"/>
                <a:cs typeface="Myriad Pro"/>
              </a:rPr>
              <a:t>An initial condition,</a:t>
            </a:r>
            <a:endParaRPr lang="en-US" sz="3200" dirty="0">
              <a:latin typeface="Myriad Pro"/>
              <a:cs typeface="Myriad Pro"/>
            </a:endParaRPr>
          </a:p>
          <a:p>
            <a:pPr marL="342900" indent="-342900">
              <a:spcBef>
                <a:spcPts val="1500"/>
              </a:spcBef>
              <a:buFont typeface="Arial"/>
              <a:buChar char="•"/>
            </a:pPr>
            <a:r>
              <a:rPr lang="en-US" sz="3200" dirty="0">
                <a:latin typeface="Myriad Pro"/>
                <a:cs typeface="Myriad Pro"/>
              </a:rPr>
              <a:t>An </a:t>
            </a:r>
            <a:r>
              <a:rPr lang="en-US" sz="3200" dirty="0" smtClean="0">
                <a:latin typeface="Myriad Pro"/>
                <a:cs typeface="Myriad Pro"/>
              </a:rPr>
              <a:t>ODE,</a:t>
            </a:r>
            <a:endParaRPr lang="en-US" sz="3200" dirty="0">
              <a:latin typeface="Myriad Pro"/>
              <a:cs typeface="Myriad Pro"/>
            </a:endParaRPr>
          </a:p>
        </p:txBody>
      </p:sp>
      <p:pic>
        <p:nvPicPr>
          <p:cNvPr id="6" name="Picture 5"/>
          <p:cNvPicPr>
            <a:picLocks noChangeAspect="1"/>
          </p:cNvPicPr>
          <p:nvPr/>
        </p:nvPicPr>
        <p:blipFill rotWithShape="1">
          <a:blip r:embed="rId2"/>
          <a:srcRect r="52674"/>
          <a:stretch/>
        </p:blipFill>
        <p:spPr>
          <a:xfrm>
            <a:off x="4028884" y="3963756"/>
            <a:ext cx="2115670" cy="914400"/>
          </a:xfrm>
          <a:prstGeom prst="rect">
            <a:avLst/>
          </a:prstGeom>
        </p:spPr>
      </p:pic>
      <p:pic>
        <p:nvPicPr>
          <p:cNvPr id="7" name="Picture 6"/>
          <p:cNvPicPr>
            <a:picLocks noChangeAspect="1"/>
          </p:cNvPicPr>
          <p:nvPr/>
        </p:nvPicPr>
        <p:blipFill>
          <a:blip r:embed="rId3"/>
          <a:stretch>
            <a:fillRect/>
          </a:stretch>
        </p:blipFill>
        <p:spPr>
          <a:xfrm>
            <a:off x="5726201" y="3312787"/>
            <a:ext cx="1714500" cy="533400"/>
          </a:xfrm>
          <a:prstGeom prst="rect">
            <a:avLst/>
          </a:prstGeom>
        </p:spPr>
      </p:pic>
      <p:sp>
        <p:nvSpPr>
          <p:cNvPr id="9" name="TextBox 8"/>
          <p:cNvSpPr txBox="1"/>
          <p:nvPr/>
        </p:nvSpPr>
        <p:spPr>
          <a:xfrm>
            <a:off x="1696566" y="5411559"/>
            <a:ext cx="7141882" cy="830997"/>
          </a:xfrm>
          <a:prstGeom prst="rect">
            <a:avLst/>
          </a:prstGeom>
          <a:noFill/>
        </p:spPr>
        <p:txBody>
          <a:bodyPr wrap="square" rtlCol="0">
            <a:spAutoFit/>
          </a:bodyPr>
          <a:lstStyle/>
          <a:p>
            <a:r>
              <a:rPr lang="en-US" sz="2400" dirty="0" smtClean="0">
                <a:solidFill>
                  <a:srgbClr val="FF0000"/>
                </a:solidFill>
                <a:latin typeface="Myriad Pro"/>
                <a:cs typeface="Myriad Pro"/>
              </a:rPr>
              <a:t>Often there may be no dependence of </a:t>
            </a:r>
            <a:r>
              <a:rPr lang="en-US" sz="2400" i="1" dirty="0" smtClean="0">
                <a:solidFill>
                  <a:srgbClr val="FF0000"/>
                </a:solidFill>
                <a:latin typeface="Myriad Pro"/>
                <a:cs typeface="Myriad Pro"/>
              </a:rPr>
              <a:t>f</a:t>
            </a:r>
            <a:r>
              <a:rPr lang="en-US" sz="2400" dirty="0" smtClean="0">
                <a:solidFill>
                  <a:srgbClr val="FF0000"/>
                </a:solidFill>
                <a:latin typeface="Myriad Pro"/>
                <a:cs typeface="Myriad Pro"/>
              </a:rPr>
              <a:t> on the time </a:t>
            </a:r>
            <a:r>
              <a:rPr lang="en-US" sz="2400" i="1" dirty="0" smtClean="0">
                <a:solidFill>
                  <a:srgbClr val="FF0000"/>
                </a:solidFill>
                <a:latin typeface="Myriad Pro"/>
                <a:cs typeface="Myriad Pro"/>
              </a:rPr>
              <a:t>t</a:t>
            </a:r>
            <a:r>
              <a:rPr lang="en-US" sz="2400" dirty="0" smtClean="0">
                <a:solidFill>
                  <a:srgbClr val="FF0000"/>
                </a:solidFill>
                <a:latin typeface="Myriad Pro"/>
                <a:cs typeface="Myriad Pro"/>
              </a:rPr>
              <a:t> (the laws of mass action aren’t time-dependent)</a:t>
            </a:r>
            <a:endParaRPr lang="en-US" sz="2400" i="1" dirty="0">
              <a:solidFill>
                <a:srgbClr val="FF0000"/>
              </a:solidFill>
              <a:latin typeface="Myriad Pro"/>
              <a:cs typeface="Myriad Pro"/>
            </a:endParaRPr>
          </a:p>
        </p:txBody>
      </p:sp>
      <p:cxnSp>
        <p:nvCxnSpPr>
          <p:cNvPr id="11" name="Straight Arrow Connector 10"/>
          <p:cNvCxnSpPr/>
          <p:nvPr/>
        </p:nvCxnSpPr>
        <p:spPr>
          <a:xfrm flipH="1" flipV="1">
            <a:off x="5468471" y="4661647"/>
            <a:ext cx="14941" cy="74991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7709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980" y="4595715"/>
            <a:ext cx="7772400" cy="1470025"/>
          </a:xfrm>
        </p:spPr>
        <p:txBody>
          <a:bodyPr/>
          <a:lstStyle/>
          <a:p>
            <a:r>
              <a:rPr lang="en-US" dirty="0" smtClean="0">
                <a:latin typeface="Myriad Pro"/>
                <a:cs typeface="Myriad Pro"/>
              </a:rPr>
              <a:t>Good enough (?) numerical integration of ODEs</a:t>
            </a:r>
            <a:endParaRPr lang="en-US" dirty="0">
              <a:latin typeface="Myriad Pro"/>
              <a:cs typeface="Myriad Pro"/>
            </a:endParaRPr>
          </a:p>
        </p:txBody>
      </p:sp>
      <p:pic>
        <p:nvPicPr>
          <p:cNvPr id="7" name="Picture 6"/>
          <p:cNvPicPr>
            <a:picLocks noChangeAspect="1"/>
          </p:cNvPicPr>
          <p:nvPr/>
        </p:nvPicPr>
        <p:blipFill rotWithShape="1">
          <a:blip r:embed="rId2"/>
          <a:srcRect l="19937" t="11975" r="35759" b="9427"/>
          <a:stretch/>
        </p:blipFill>
        <p:spPr>
          <a:xfrm>
            <a:off x="626216" y="983403"/>
            <a:ext cx="2481551" cy="3172842"/>
          </a:xfrm>
          <a:prstGeom prst="rect">
            <a:avLst/>
          </a:prstGeom>
        </p:spPr>
      </p:pic>
      <p:pic>
        <p:nvPicPr>
          <p:cNvPr id="8" name="Picture 7"/>
          <p:cNvPicPr>
            <a:picLocks noChangeAspect="1"/>
          </p:cNvPicPr>
          <p:nvPr/>
        </p:nvPicPr>
        <p:blipFill rotWithShape="1">
          <a:blip r:embed="rId3"/>
          <a:srcRect b="12985"/>
          <a:stretch/>
        </p:blipFill>
        <p:spPr>
          <a:xfrm>
            <a:off x="3478312" y="919628"/>
            <a:ext cx="2336800" cy="3248959"/>
          </a:xfrm>
          <a:prstGeom prst="rect">
            <a:avLst/>
          </a:prstGeom>
        </p:spPr>
      </p:pic>
      <p:pic>
        <p:nvPicPr>
          <p:cNvPr id="9" name="Picture 8"/>
          <p:cNvPicPr>
            <a:picLocks noChangeAspect="1"/>
          </p:cNvPicPr>
          <p:nvPr/>
        </p:nvPicPr>
        <p:blipFill>
          <a:blip r:embed="rId4"/>
          <a:stretch>
            <a:fillRect/>
          </a:stretch>
        </p:blipFill>
        <p:spPr>
          <a:xfrm>
            <a:off x="6185651" y="949510"/>
            <a:ext cx="2364441" cy="3187266"/>
          </a:xfrm>
          <a:prstGeom prst="rect">
            <a:avLst/>
          </a:prstGeom>
        </p:spPr>
      </p:pic>
    </p:spTree>
    <p:extLst>
      <p:ext uri="{BB962C8B-B14F-4D97-AF65-F5344CB8AC3E}">
        <p14:creationId xmlns:p14="http://schemas.microsoft.com/office/powerpoint/2010/main" val="3256906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6259" y="1688073"/>
            <a:ext cx="8125011" cy="4781456"/>
          </a:xfrm>
        </p:spPr>
        <p:txBody>
          <a:bodyPr>
            <a:noAutofit/>
          </a:bodyPr>
          <a:lstStyle/>
          <a:p>
            <a:pPr marL="0" indent="0">
              <a:spcBef>
                <a:spcPts val="1500"/>
              </a:spcBef>
              <a:buNone/>
            </a:pPr>
            <a:r>
              <a:rPr lang="en-US" dirty="0" smtClean="0">
                <a:latin typeface="Myriad Pro"/>
                <a:cs typeface="Myriad Pro"/>
              </a:rPr>
              <a:t>Want to plot y(t), but only have:</a:t>
            </a:r>
          </a:p>
          <a:p>
            <a:pPr>
              <a:spcBef>
                <a:spcPts val="1500"/>
              </a:spcBef>
            </a:pPr>
            <a:r>
              <a:rPr lang="en-US" dirty="0" smtClean="0">
                <a:latin typeface="Myriad Pro"/>
                <a:cs typeface="Myriad Pro"/>
              </a:rPr>
              <a:t>An initial condition,</a:t>
            </a:r>
          </a:p>
          <a:p>
            <a:pPr>
              <a:spcBef>
                <a:spcPts val="1500"/>
              </a:spcBef>
            </a:pPr>
            <a:r>
              <a:rPr lang="en-US" dirty="0" smtClean="0">
                <a:latin typeface="Myriad Pro"/>
                <a:cs typeface="Myriad Pro"/>
              </a:rPr>
              <a:t>An ODE,</a:t>
            </a:r>
            <a:endParaRPr lang="en-US" sz="1600" dirty="0" smtClean="0">
              <a:latin typeface="Myriad Pro"/>
              <a:cs typeface="Myriad Pro"/>
            </a:endParaRPr>
          </a:p>
          <a:p>
            <a:pPr marL="0" indent="0">
              <a:spcBef>
                <a:spcPts val="1500"/>
              </a:spcBef>
              <a:buNone/>
            </a:pPr>
            <a:endParaRPr lang="en-US" sz="1600" dirty="0">
              <a:latin typeface="Myriad Pro"/>
              <a:cs typeface="Myriad Pro"/>
            </a:endParaRPr>
          </a:p>
          <a:p>
            <a:pPr marL="0" indent="0">
              <a:spcBef>
                <a:spcPts val="1500"/>
              </a:spcBef>
              <a:buNone/>
            </a:pPr>
            <a:r>
              <a:rPr lang="en-US" dirty="0" smtClean="0">
                <a:latin typeface="Myriad Pro"/>
                <a:cs typeface="Myriad Pro"/>
              </a:rPr>
              <a:t>Start from initial condition and take a small step based on the slope there.</a:t>
            </a:r>
          </a:p>
          <a:p>
            <a:pPr marL="0" indent="0">
              <a:spcBef>
                <a:spcPts val="1500"/>
              </a:spcBef>
              <a:buNone/>
            </a:pPr>
            <a:r>
              <a:rPr lang="en-US" dirty="0" smtClean="0">
                <a:latin typeface="Myriad Pro"/>
                <a:cs typeface="Myriad Pro"/>
              </a:rPr>
              <a:t>Take another small step based on the slope at that point…and so forth.</a:t>
            </a:r>
          </a:p>
        </p:txBody>
      </p:sp>
      <p:sp>
        <p:nvSpPr>
          <p:cNvPr id="2" name="Title 1"/>
          <p:cNvSpPr>
            <a:spLocks noGrp="1"/>
          </p:cNvSpPr>
          <p:nvPr>
            <p:ph type="title"/>
          </p:nvPr>
        </p:nvSpPr>
        <p:spPr/>
        <p:txBody>
          <a:bodyPr>
            <a:normAutofit/>
          </a:bodyPr>
          <a:lstStyle/>
          <a:p>
            <a:r>
              <a:rPr lang="en-US" dirty="0" smtClean="0">
                <a:latin typeface="Myriad Pro"/>
                <a:cs typeface="Myriad Pro"/>
              </a:rPr>
              <a:t>Euler’s method</a:t>
            </a:r>
            <a:endParaRPr lang="en-US" dirty="0">
              <a:latin typeface="Myriad Pro"/>
              <a:cs typeface="Myriad Pro"/>
            </a:endParaRPr>
          </a:p>
        </p:txBody>
      </p:sp>
      <p:pic>
        <p:nvPicPr>
          <p:cNvPr id="10" name="Picture 9"/>
          <p:cNvPicPr>
            <a:picLocks noChangeAspect="1"/>
          </p:cNvPicPr>
          <p:nvPr/>
        </p:nvPicPr>
        <p:blipFill rotWithShape="1">
          <a:blip r:embed="rId3"/>
          <a:srcRect r="52674"/>
          <a:stretch/>
        </p:blipFill>
        <p:spPr>
          <a:xfrm>
            <a:off x="2979272" y="3040692"/>
            <a:ext cx="2115670" cy="914400"/>
          </a:xfrm>
          <a:prstGeom prst="rect">
            <a:avLst/>
          </a:prstGeom>
        </p:spPr>
      </p:pic>
      <p:pic>
        <p:nvPicPr>
          <p:cNvPr id="11" name="Picture 10"/>
          <p:cNvPicPr>
            <a:picLocks noChangeAspect="1"/>
          </p:cNvPicPr>
          <p:nvPr/>
        </p:nvPicPr>
        <p:blipFill>
          <a:blip r:embed="rId4"/>
          <a:stretch>
            <a:fillRect/>
          </a:stretch>
        </p:blipFill>
        <p:spPr>
          <a:xfrm>
            <a:off x="4604872" y="2364521"/>
            <a:ext cx="1714500" cy="533400"/>
          </a:xfrm>
          <a:prstGeom prst="rect">
            <a:avLst/>
          </a:prstGeom>
        </p:spPr>
      </p:pic>
      <p:pic>
        <p:nvPicPr>
          <p:cNvPr id="12" name="Picture 11"/>
          <p:cNvPicPr>
            <a:picLocks noChangeAspect="1"/>
          </p:cNvPicPr>
          <p:nvPr/>
        </p:nvPicPr>
        <p:blipFill rotWithShape="1">
          <a:blip r:embed="rId5"/>
          <a:srcRect l="19937" t="11975" r="35759" b="9427"/>
          <a:stretch/>
        </p:blipFill>
        <p:spPr>
          <a:xfrm>
            <a:off x="6610101" y="1214050"/>
            <a:ext cx="2076699" cy="2655210"/>
          </a:xfrm>
          <a:prstGeom prst="rect">
            <a:avLst/>
          </a:prstGeom>
        </p:spPr>
      </p:pic>
    </p:spTree>
    <p:extLst>
      <p:ext uri="{BB962C8B-B14F-4D97-AF65-F5344CB8AC3E}">
        <p14:creationId xmlns:p14="http://schemas.microsoft.com/office/powerpoint/2010/main" val="38622588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Recap: Lessons from gene regulation</a:t>
            </a:r>
            <a:endParaRPr lang="en-US" dirty="0">
              <a:latin typeface="Myriad Pro"/>
              <a:cs typeface="Myriad Pro"/>
            </a:endParaRPr>
          </a:p>
        </p:txBody>
      </p:sp>
      <p:sp>
        <p:nvSpPr>
          <p:cNvPr id="3" name="Content Placeholder 2"/>
          <p:cNvSpPr>
            <a:spLocks noGrp="1"/>
          </p:cNvSpPr>
          <p:nvPr>
            <p:ph idx="1"/>
          </p:nvPr>
        </p:nvSpPr>
        <p:spPr/>
        <p:txBody>
          <a:bodyPr/>
          <a:lstStyle/>
          <a:p>
            <a:r>
              <a:rPr lang="en-US" dirty="0">
                <a:latin typeface="Myriad Pro"/>
                <a:cs typeface="Myriad Pro"/>
              </a:rPr>
              <a:t>C</a:t>
            </a:r>
            <a:r>
              <a:rPr lang="en-US" dirty="0" smtClean="0">
                <a:latin typeface="Myriad Pro"/>
                <a:cs typeface="Myriad Pro"/>
              </a:rPr>
              <a:t>annot treat all changes as instantaneous and all concentrations as </a:t>
            </a:r>
            <a:r>
              <a:rPr lang="en-US" dirty="0" err="1" smtClean="0">
                <a:latin typeface="Myriad Pro"/>
                <a:cs typeface="Myriad Pro"/>
              </a:rPr>
              <a:t>booleans</a:t>
            </a:r>
            <a:r>
              <a:rPr lang="en-US" dirty="0" smtClean="0">
                <a:latin typeface="Myriad Pro"/>
                <a:cs typeface="Myriad Pro"/>
              </a:rPr>
              <a:t>.</a:t>
            </a:r>
          </a:p>
          <a:p>
            <a:pPr lvl="1"/>
            <a:r>
              <a:rPr lang="en-US" dirty="0" smtClean="0">
                <a:latin typeface="Myriad Pro"/>
                <a:cs typeface="Myriad Pro"/>
              </a:rPr>
              <a:t>Need to study the dynamics of (quasi)continuous concentration changes</a:t>
            </a:r>
          </a:p>
          <a:p>
            <a:r>
              <a:rPr lang="en-US" dirty="0" smtClean="0">
                <a:latin typeface="Myriad Pro"/>
                <a:cs typeface="Myriad Pro"/>
              </a:rPr>
              <a:t>Gene regulation, like many biological processes, takes place through chemical reactions</a:t>
            </a:r>
          </a:p>
          <a:p>
            <a:pPr lvl="1"/>
            <a:r>
              <a:rPr lang="en-US" dirty="0" smtClean="0">
                <a:latin typeface="Myriad Pro"/>
                <a:cs typeface="Myriad Pro"/>
              </a:rPr>
              <a:t>The Law of Mass Action explains chemical reaction rates</a:t>
            </a:r>
            <a:endParaRPr lang="en-US" dirty="0">
              <a:latin typeface="Myriad Pro"/>
              <a:cs typeface="Myriad Pro"/>
            </a:endParaRPr>
          </a:p>
        </p:txBody>
      </p:sp>
    </p:spTree>
    <p:extLst>
      <p:ext uri="{BB962C8B-B14F-4D97-AF65-F5344CB8AC3E}">
        <p14:creationId xmlns:p14="http://schemas.microsoft.com/office/powerpoint/2010/main" val="38094228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nitial condition and true solu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41" y="1432579"/>
            <a:ext cx="7112000" cy="5334000"/>
          </a:xfrm>
          <a:prstGeom prst="rect">
            <a:avLst/>
          </a:prstGeom>
        </p:spPr>
      </p:pic>
      <p:sp>
        <p:nvSpPr>
          <p:cNvPr id="3" name="Content Placeholder 2"/>
          <p:cNvSpPr>
            <a:spLocks noGrp="1"/>
          </p:cNvSpPr>
          <p:nvPr>
            <p:ph idx="1"/>
          </p:nvPr>
        </p:nvSpPr>
        <p:spPr>
          <a:xfrm>
            <a:off x="6209554" y="1821047"/>
            <a:ext cx="2934446" cy="553104"/>
          </a:xfrm>
        </p:spPr>
        <p:txBody>
          <a:bodyPr>
            <a:noAutofit/>
          </a:bodyPr>
          <a:lstStyle/>
          <a:p>
            <a:pPr marL="0" indent="0">
              <a:spcBef>
                <a:spcPts val="1500"/>
              </a:spcBef>
              <a:buNone/>
            </a:pPr>
            <a:r>
              <a:rPr lang="en-US" sz="2400" dirty="0" smtClean="0">
                <a:solidFill>
                  <a:srgbClr val="FF0000"/>
                </a:solidFill>
                <a:latin typeface="Myriad Pro"/>
                <a:cs typeface="Myriad Pro"/>
              </a:rPr>
              <a:t>Analytical solution</a:t>
            </a:r>
          </a:p>
        </p:txBody>
      </p:sp>
      <p:sp>
        <p:nvSpPr>
          <p:cNvPr id="2" name="Title 1"/>
          <p:cNvSpPr>
            <a:spLocks noGrp="1"/>
          </p:cNvSpPr>
          <p:nvPr>
            <p:ph type="title"/>
          </p:nvPr>
        </p:nvSpPr>
        <p:spPr/>
        <p:txBody>
          <a:bodyPr>
            <a:normAutofit/>
          </a:bodyPr>
          <a:lstStyle/>
          <a:p>
            <a:pPr algn="l"/>
            <a:r>
              <a:rPr lang="en-US" sz="3200" dirty="0" smtClean="0">
                <a:latin typeface="Myriad Pro"/>
                <a:cs typeface="Myriad Pro"/>
              </a:rPr>
              <a:t>Example:</a:t>
            </a:r>
            <a:endParaRPr lang="en-US" sz="3200" dirty="0">
              <a:latin typeface="Myriad Pro"/>
              <a:cs typeface="Myriad Pro"/>
            </a:endParaRPr>
          </a:p>
        </p:txBody>
      </p:sp>
      <p:pic>
        <p:nvPicPr>
          <p:cNvPr id="7" name="Picture 6"/>
          <p:cNvPicPr>
            <a:picLocks noChangeAspect="1"/>
          </p:cNvPicPr>
          <p:nvPr/>
        </p:nvPicPr>
        <p:blipFill>
          <a:blip r:embed="rId4"/>
          <a:stretch>
            <a:fillRect/>
          </a:stretch>
        </p:blipFill>
        <p:spPr>
          <a:xfrm>
            <a:off x="2871700" y="433033"/>
            <a:ext cx="5749365" cy="909900"/>
          </a:xfrm>
          <a:prstGeom prst="rect">
            <a:avLst/>
          </a:prstGeom>
        </p:spPr>
      </p:pic>
      <p:sp>
        <p:nvSpPr>
          <p:cNvPr id="9" name="Content Placeholder 2"/>
          <p:cNvSpPr txBox="1">
            <a:spLocks/>
          </p:cNvSpPr>
          <p:nvPr/>
        </p:nvSpPr>
        <p:spPr>
          <a:xfrm>
            <a:off x="2315882" y="5617603"/>
            <a:ext cx="2934446" cy="55310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latin typeface="Myriad Pro"/>
                <a:cs typeface="Myriad Pro"/>
              </a:rPr>
              <a:t>Initial condition</a:t>
            </a:r>
          </a:p>
        </p:txBody>
      </p:sp>
      <p:sp>
        <p:nvSpPr>
          <p:cNvPr id="14" name="Content Placeholder 2"/>
          <p:cNvSpPr txBox="1">
            <a:spLocks/>
          </p:cNvSpPr>
          <p:nvPr/>
        </p:nvSpPr>
        <p:spPr>
          <a:xfrm>
            <a:off x="188259" y="4914386"/>
            <a:ext cx="3508189" cy="4903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latin typeface="Myriad Pro"/>
                <a:cs typeface="Myriad Pro"/>
              </a:rPr>
              <a:t>Initial slope f(0, 0.5) = 1.5</a:t>
            </a:r>
          </a:p>
        </p:txBody>
      </p:sp>
      <p:cxnSp>
        <p:nvCxnSpPr>
          <p:cNvPr id="15" name="Straight Connector 14"/>
          <p:cNvCxnSpPr/>
          <p:nvPr/>
        </p:nvCxnSpPr>
        <p:spPr>
          <a:xfrm flipH="1">
            <a:off x="1778000" y="5602941"/>
            <a:ext cx="926353" cy="433294"/>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4512235" y="4466575"/>
            <a:ext cx="3899647" cy="1569660"/>
          </a:xfrm>
          <a:prstGeom prst="rect">
            <a:avLst/>
          </a:prstGeom>
          <a:noFill/>
        </p:spPr>
        <p:txBody>
          <a:bodyPr wrap="square" rtlCol="0">
            <a:spAutoFit/>
          </a:bodyPr>
          <a:lstStyle/>
          <a:p>
            <a:r>
              <a:rPr lang="en-US" sz="2400" dirty="0" smtClean="0">
                <a:latin typeface="Myriad Pro"/>
                <a:cs typeface="Myriad Pro"/>
              </a:rPr>
              <a:t>How much will the dotted line rise as x increases by 0.2?</a:t>
            </a:r>
          </a:p>
          <a:p>
            <a:r>
              <a:rPr lang="en-US" sz="2400" dirty="0" smtClean="0">
                <a:latin typeface="Myriad Pro"/>
                <a:cs typeface="Myriad Pro"/>
              </a:rPr>
              <a:t>y(0.2) ~ y(0) + 0.2 * f(0, 0.5)</a:t>
            </a:r>
          </a:p>
          <a:p>
            <a:r>
              <a:rPr lang="en-US" sz="2400" dirty="0">
                <a:latin typeface="Myriad Pro"/>
                <a:cs typeface="Myriad Pro"/>
              </a:rPr>
              <a:t> </a:t>
            </a:r>
            <a:r>
              <a:rPr lang="en-US" sz="2400" dirty="0" smtClean="0">
                <a:latin typeface="Myriad Pro"/>
                <a:cs typeface="Myriad Pro"/>
              </a:rPr>
              <a:t>           ~ 0.5 + 0.2 * 1.5 = 0.8</a:t>
            </a:r>
            <a:endParaRPr lang="en-US" sz="2400" dirty="0">
              <a:latin typeface="Myriad Pro"/>
              <a:cs typeface="Myriad Pro"/>
            </a:endParaRPr>
          </a:p>
        </p:txBody>
      </p:sp>
    </p:spTree>
    <p:extLst>
      <p:ext uri="{BB962C8B-B14F-4D97-AF65-F5344CB8AC3E}">
        <p14:creationId xmlns:p14="http://schemas.microsoft.com/office/powerpoint/2010/main" val="98383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first inferred poin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41" y="1432579"/>
            <a:ext cx="7112000" cy="5334000"/>
          </a:xfrm>
          <a:prstGeom prst="rect">
            <a:avLst/>
          </a:prstGeom>
        </p:spPr>
      </p:pic>
      <p:sp>
        <p:nvSpPr>
          <p:cNvPr id="2" name="Title 1"/>
          <p:cNvSpPr>
            <a:spLocks noGrp="1"/>
          </p:cNvSpPr>
          <p:nvPr>
            <p:ph type="title"/>
          </p:nvPr>
        </p:nvSpPr>
        <p:spPr/>
        <p:txBody>
          <a:bodyPr>
            <a:normAutofit/>
          </a:bodyPr>
          <a:lstStyle/>
          <a:p>
            <a:pPr algn="l"/>
            <a:r>
              <a:rPr lang="en-US" sz="3200" dirty="0" smtClean="0">
                <a:latin typeface="Myriad Pro"/>
                <a:cs typeface="Myriad Pro"/>
              </a:rPr>
              <a:t>Example:</a:t>
            </a:r>
            <a:endParaRPr lang="en-US" sz="3200" dirty="0">
              <a:latin typeface="Myriad Pro"/>
              <a:cs typeface="Myriad Pro"/>
            </a:endParaRPr>
          </a:p>
        </p:txBody>
      </p:sp>
      <p:pic>
        <p:nvPicPr>
          <p:cNvPr id="7" name="Picture 6"/>
          <p:cNvPicPr>
            <a:picLocks noChangeAspect="1"/>
          </p:cNvPicPr>
          <p:nvPr/>
        </p:nvPicPr>
        <p:blipFill>
          <a:blip r:embed="rId4"/>
          <a:stretch>
            <a:fillRect/>
          </a:stretch>
        </p:blipFill>
        <p:spPr>
          <a:xfrm>
            <a:off x="2871700" y="433033"/>
            <a:ext cx="5749365" cy="909900"/>
          </a:xfrm>
          <a:prstGeom prst="rect">
            <a:avLst/>
          </a:prstGeom>
        </p:spPr>
      </p:pic>
      <p:sp>
        <p:nvSpPr>
          <p:cNvPr id="14" name="Content Placeholder 2"/>
          <p:cNvSpPr>
            <a:spLocks noGrp="1"/>
          </p:cNvSpPr>
          <p:nvPr>
            <p:ph idx="1"/>
          </p:nvPr>
        </p:nvSpPr>
        <p:spPr>
          <a:xfrm>
            <a:off x="6209554" y="1821047"/>
            <a:ext cx="2934446" cy="553104"/>
          </a:xfrm>
        </p:spPr>
        <p:txBody>
          <a:bodyPr>
            <a:noAutofit/>
          </a:bodyPr>
          <a:lstStyle/>
          <a:p>
            <a:pPr marL="0" indent="0">
              <a:spcBef>
                <a:spcPts val="1500"/>
              </a:spcBef>
              <a:buNone/>
            </a:pPr>
            <a:r>
              <a:rPr lang="en-US" sz="2400" dirty="0" smtClean="0">
                <a:solidFill>
                  <a:srgbClr val="FF0000"/>
                </a:solidFill>
                <a:latin typeface="Myriad Pro"/>
                <a:cs typeface="Myriad Pro"/>
              </a:rPr>
              <a:t>Analytical solution</a:t>
            </a:r>
          </a:p>
        </p:txBody>
      </p:sp>
      <p:sp>
        <p:nvSpPr>
          <p:cNvPr id="15" name="Content Placeholder 2"/>
          <p:cNvSpPr txBox="1">
            <a:spLocks/>
          </p:cNvSpPr>
          <p:nvPr/>
        </p:nvSpPr>
        <p:spPr>
          <a:xfrm>
            <a:off x="2557934" y="5587721"/>
            <a:ext cx="1613647" cy="55310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a:latin typeface="Myriad Pro"/>
                <a:cs typeface="Myriad Pro"/>
              </a:rPr>
              <a:t>y</a:t>
            </a:r>
            <a:r>
              <a:rPr lang="en-US" sz="2400" dirty="0" smtClean="0">
                <a:latin typeface="Myriad Pro"/>
                <a:cs typeface="Myriad Pro"/>
              </a:rPr>
              <a:t>(0.2) ~ 0.8</a:t>
            </a:r>
          </a:p>
        </p:txBody>
      </p:sp>
      <p:cxnSp>
        <p:nvCxnSpPr>
          <p:cNvPr id="16" name="Straight Connector 15"/>
          <p:cNvCxnSpPr/>
          <p:nvPr/>
        </p:nvCxnSpPr>
        <p:spPr>
          <a:xfrm flipH="1">
            <a:off x="2286000" y="5334000"/>
            <a:ext cx="944289" cy="522942"/>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442257" y="4888472"/>
            <a:ext cx="3508189" cy="4903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latin typeface="Myriad Pro"/>
                <a:cs typeface="Myriad Pro"/>
              </a:rPr>
              <a:t>Slope f(0.2, 0.8) = 1.76</a:t>
            </a:r>
          </a:p>
        </p:txBody>
      </p:sp>
      <p:sp>
        <p:nvSpPr>
          <p:cNvPr id="18" name="TextBox 17"/>
          <p:cNvSpPr txBox="1"/>
          <p:nvPr/>
        </p:nvSpPr>
        <p:spPr>
          <a:xfrm>
            <a:off x="4512235" y="4466575"/>
            <a:ext cx="4174565" cy="1569660"/>
          </a:xfrm>
          <a:prstGeom prst="rect">
            <a:avLst/>
          </a:prstGeom>
          <a:noFill/>
        </p:spPr>
        <p:txBody>
          <a:bodyPr wrap="square" rtlCol="0">
            <a:spAutoFit/>
          </a:bodyPr>
          <a:lstStyle/>
          <a:p>
            <a:r>
              <a:rPr lang="en-US" sz="2400" dirty="0" smtClean="0">
                <a:latin typeface="Myriad Pro"/>
                <a:cs typeface="Myriad Pro"/>
              </a:rPr>
              <a:t>How much will the dotted line rise as x increases by 0.2?</a:t>
            </a:r>
          </a:p>
          <a:p>
            <a:r>
              <a:rPr lang="en-US" sz="2400" dirty="0" smtClean="0">
                <a:latin typeface="Myriad Pro"/>
                <a:cs typeface="Myriad Pro"/>
              </a:rPr>
              <a:t>y(0.4) ~ y(0.2) + 0.2 * f(0.2, 0.8)</a:t>
            </a:r>
          </a:p>
          <a:p>
            <a:r>
              <a:rPr lang="en-US" sz="2400" dirty="0">
                <a:latin typeface="Myriad Pro"/>
                <a:cs typeface="Myriad Pro"/>
              </a:rPr>
              <a:t> </a:t>
            </a:r>
            <a:r>
              <a:rPr lang="en-US" sz="2400" dirty="0" smtClean="0">
                <a:latin typeface="Myriad Pro"/>
                <a:cs typeface="Myriad Pro"/>
              </a:rPr>
              <a:t>           ~ 0.8 + 0.2 * 1.76 = 1.152</a:t>
            </a:r>
            <a:endParaRPr lang="en-US" sz="2400" dirty="0">
              <a:latin typeface="Myriad Pro"/>
              <a:cs typeface="Myriad Pro"/>
            </a:endParaRPr>
          </a:p>
        </p:txBody>
      </p:sp>
    </p:spTree>
    <p:extLst>
      <p:ext uri="{BB962C8B-B14F-4D97-AF65-F5344CB8AC3E}">
        <p14:creationId xmlns:p14="http://schemas.microsoft.com/office/powerpoint/2010/main" val="27156936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latin typeface="Myriad Pro"/>
                <a:cs typeface="Myriad Pro"/>
              </a:rPr>
              <a:t>Example:</a:t>
            </a:r>
            <a:endParaRPr lang="en-US" sz="3200" dirty="0">
              <a:latin typeface="Myriad Pro"/>
              <a:cs typeface="Myriad Pro"/>
            </a:endParaRPr>
          </a:p>
        </p:txBody>
      </p:sp>
      <p:pic>
        <p:nvPicPr>
          <p:cNvPr id="7" name="Picture 6"/>
          <p:cNvPicPr>
            <a:picLocks noChangeAspect="1"/>
          </p:cNvPicPr>
          <p:nvPr/>
        </p:nvPicPr>
        <p:blipFill>
          <a:blip r:embed="rId3"/>
          <a:stretch>
            <a:fillRect/>
          </a:stretch>
        </p:blipFill>
        <p:spPr>
          <a:xfrm>
            <a:off x="2871700" y="433033"/>
            <a:ext cx="5749365" cy="909900"/>
          </a:xfrm>
          <a:prstGeom prst="rect">
            <a:avLst/>
          </a:prstGeom>
        </p:spPr>
      </p:pic>
      <p:pic>
        <p:nvPicPr>
          <p:cNvPr id="10" name="Picture 9" descr="comple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941" y="1432579"/>
            <a:ext cx="7112000" cy="5334000"/>
          </a:xfrm>
          <a:prstGeom prst="rect">
            <a:avLst/>
          </a:prstGeom>
        </p:spPr>
      </p:pic>
      <p:pic>
        <p:nvPicPr>
          <p:cNvPr id="11" name="Picture 10" descr="first inferred poi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941" y="1432579"/>
            <a:ext cx="7112000" cy="5334000"/>
          </a:xfrm>
          <a:prstGeom prst="rect">
            <a:avLst/>
          </a:prstGeom>
        </p:spPr>
      </p:pic>
      <p:pic>
        <p:nvPicPr>
          <p:cNvPr id="12" name="Picture 11" descr="initial condition and true soluti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941" y="1432579"/>
            <a:ext cx="7112000" cy="5334000"/>
          </a:xfrm>
          <a:prstGeom prst="rect">
            <a:avLst/>
          </a:prstGeom>
        </p:spPr>
      </p:pic>
      <p:pic>
        <p:nvPicPr>
          <p:cNvPr id="13" name="Picture 12" descr="second inferred poin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941" y="1432579"/>
            <a:ext cx="7112000" cy="5334000"/>
          </a:xfrm>
          <a:prstGeom prst="rect">
            <a:avLst/>
          </a:prstGeom>
        </p:spPr>
      </p:pic>
      <p:sp>
        <p:nvSpPr>
          <p:cNvPr id="20" name="Content Placeholder 2"/>
          <p:cNvSpPr>
            <a:spLocks noGrp="1"/>
          </p:cNvSpPr>
          <p:nvPr>
            <p:ph idx="1"/>
          </p:nvPr>
        </p:nvSpPr>
        <p:spPr>
          <a:xfrm>
            <a:off x="6209554" y="1821047"/>
            <a:ext cx="2934446" cy="553104"/>
          </a:xfrm>
        </p:spPr>
        <p:txBody>
          <a:bodyPr>
            <a:noAutofit/>
          </a:bodyPr>
          <a:lstStyle/>
          <a:p>
            <a:pPr marL="0" indent="0">
              <a:spcBef>
                <a:spcPts val="1500"/>
              </a:spcBef>
              <a:buNone/>
            </a:pPr>
            <a:r>
              <a:rPr lang="en-US" sz="2400" dirty="0" smtClean="0">
                <a:solidFill>
                  <a:srgbClr val="FF0000"/>
                </a:solidFill>
                <a:latin typeface="Myriad Pro"/>
                <a:cs typeface="Myriad Pro"/>
              </a:rPr>
              <a:t>Analytical solution</a:t>
            </a:r>
          </a:p>
        </p:txBody>
      </p:sp>
    </p:spTree>
    <p:extLst>
      <p:ext uri="{BB962C8B-B14F-4D97-AF65-F5344CB8AC3E}">
        <p14:creationId xmlns:p14="http://schemas.microsoft.com/office/powerpoint/2010/main" val="38072612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200" dirty="0" smtClean="0">
                <a:latin typeface="Myriad Pro"/>
                <a:cs typeface="Myriad Pro"/>
              </a:rPr>
              <a:t>Example:</a:t>
            </a:r>
            <a:endParaRPr lang="en-US" sz="3200" dirty="0">
              <a:latin typeface="Myriad Pro"/>
              <a:cs typeface="Myriad Pro"/>
            </a:endParaRPr>
          </a:p>
        </p:txBody>
      </p:sp>
      <p:pic>
        <p:nvPicPr>
          <p:cNvPr id="7" name="Picture 6"/>
          <p:cNvPicPr>
            <a:picLocks noChangeAspect="1"/>
          </p:cNvPicPr>
          <p:nvPr/>
        </p:nvPicPr>
        <p:blipFill>
          <a:blip r:embed="rId3"/>
          <a:stretch>
            <a:fillRect/>
          </a:stretch>
        </p:blipFill>
        <p:spPr>
          <a:xfrm>
            <a:off x="2871700" y="433033"/>
            <a:ext cx="5749365" cy="909900"/>
          </a:xfrm>
          <a:prstGeom prst="rect">
            <a:avLst/>
          </a:prstGeom>
        </p:spPr>
      </p:pic>
      <p:pic>
        <p:nvPicPr>
          <p:cNvPr id="10" name="Picture 9" descr="complet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941" y="1432579"/>
            <a:ext cx="7112000" cy="5334000"/>
          </a:xfrm>
          <a:prstGeom prst="rect">
            <a:avLst/>
          </a:prstGeom>
        </p:spPr>
      </p:pic>
      <p:sp>
        <p:nvSpPr>
          <p:cNvPr id="20" name="Content Placeholder 2"/>
          <p:cNvSpPr>
            <a:spLocks noGrp="1"/>
          </p:cNvSpPr>
          <p:nvPr>
            <p:ph idx="1"/>
          </p:nvPr>
        </p:nvSpPr>
        <p:spPr>
          <a:xfrm>
            <a:off x="6209554" y="1821047"/>
            <a:ext cx="2934446" cy="553104"/>
          </a:xfrm>
        </p:spPr>
        <p:txBody>
          <a:bodyPr>
            <a:noAutofit/>
          </a:bodyPr>
          <a:lstStyle/>
          <a:p>
            <a:pPr marL="0" indent="0">
              <a:spcBef>
                <a:spcPts val="1500"/>
              </a:spcBef>
              <a:buNone/>
            </a:pPr>
            <a:r>
              <a:rPr lang="en-US" sz="2400" dirty="0" smtClean="0">
                <a:solidFill>
                  <a:srgbClr val="FF0000"/>
                </a:solidFill>
                <a:latin typeface="Myriad Pro"/>
                <a:cs typeface="Myriad Pro"/>
              </a:rPr>
              <a:t>Analytical solution</a:t>
            </a:r>
          </a:p>
        </p:txBody>
      </p:sp>
    </p:spTree>
    <p:extLst>
      <p:ext uri="{BB962C8B-B14F-4D97-AF65-F5344CB8AC3E}">
        <p14:creationId xmlns:p14="http://schemas.microsoft.com/office/powerpoint/2010/main" val="344077669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for Euler’s method</a:t>
            </a:r>
            <a:endParaRPr lang="en-US" dirty="0"/>
          </a:p>
        </p:txBody>
      </p:sp>
      <p:pic>
        <p:nvPicPr>
          <p:cNvPr id="3" name="Picture 2"/>
          <p:cNvPicPr>
            <a:picLocks noChangeAspect="1"/>
          </p:cNvPicPr>
          <p:nvPr/>
        </p:nvPicPr>
        <p:blipFill>
          <a:blip r:embed="rId3"/>
          <a:stretch>
            <a:fillRect/>
          </a:stretch>
        </p:blipFill>
        <p:spPr>
          <a:xfrm>
            <a:off x="457200" y="2178423"/>
            <a:ext cx="8242300" cy="3086100"/>
          </a:xfrm>
          <a:prstGeom prst="rect">
            <a:avLst/>
          </a:prstGeom>
        </p:spPr>
      </p:pic>
    </p:spTree>
    <p:extLst>
      <p:ext uri="{BB962C8B-B14F-4D97-AF65-F5344CB8AC3E}">
        <p14:creationId xmlns:p14="http://schemas.microsoft.com/office/powerpoint/2010/main" val="330505562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72459" y="2315865"/>
            <a:ext cx="7490012" cy="910099"/>
          </a:xfrm>
          <a:prstGeom prst="rect">
            <a:avLst/>
          </a:prstGeom>
        </p:spPr>
      </p:pic>
      <p:sp>
        <p:nvSpPr>
          <p:cNvPr id="2" name="Title 1"/>
          <p:cNvSpPr>
            <a:spLocks noGrp="1"/>
          </p:cNvSpPr>
          <p:nvPr>
            <p:ph type="title"/>
          </p:nvPr>
        </p:nvSpPr>
        <p:spPr/>
        <p:txBody>
          <a:bodyPr>
            <a:normAutofit fontScale="90000"/>
          </a:bodyPr>
          <a:lstStyle/>
          <a:p>
            <a:r>
              <a:rPr lang="en-US" dirty="0" smtClean="0"/>
              <a:t>Let’s apply this to a simple production and decay example</a:t>
            </a:r>
            <a:endParaRPr lang="en-US" dirty="0"/>
          </a:p>
        </p:txBody>
      </p:sp>
      <p:sp>
        <p:nvSpPr>
          <p:cNvPr id="5" name="TextBox 4"/>
          <p:cNvSpPr txBox="1"/>
          <p:nvPr/>
        </p:nvSpPr>
        <p:spPr>
          <a:xfrm>
            <a:off x="4303058" y="1897529"/>
            <a:ext cx="418353"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7" name="Straight Arrow Connector 6"/>
          <p:cNvCxnSpPr/>
          <p:nvPr/>
        </p:nvCxnSpPr>
        <p:spPr>
          <a:xfrm>
            <a:off x="3376706" y="2151529"/>
            <a:ext cx="77694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858870" y="2151529"/>
            <a:ext cx="77694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14257" y="1661458"/>
            <a:ext cx="624542"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1</a:t>
            </a:r>
            <a:endParaRPr lang="en-US" sz="2400" baseline="-25000" dirty="0">
              <a:latin typeface="Myriad Pro"/>
              <a:cs typeface="Myriad Pro"/>
            </a:endParaRPr>
          </a:p>
        </p:txBody>
      </p:sp>
      <p:sp>
        <p:nvSpPr>
          <p:cNvPr id="11" name="TextBox 10"/>
          <p:cNvSpPr txBox="1"/>
          <p:nvPr/>
        </p:nvSpPr>
        <p:spPr>
          <a:xfrm>
            <a:off x="3529106" y="1661458"/>
            <a:ext cx="624542"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0</a:t>
            </a:r>
            <a:endParaRPr lang="en-US" sz="2400" baseline="-25000" dirty="0">
              <a:latin typeface="Myriad Pro"/>
              <a:cs typeface="Myriad Pro"/>
            </a:endParaRPr>
          </a:p>
        </p:txBody>
      </p:sp>
      <p:sp>
        <p:nvSpPr>
          <p:cNvPr id="12" name="Rectangle 11"/>
          <p:cNvSpPr/>
          <p:nvPr/>
        </p:nvSpPr>
        <p:spPr>
          <a:xfrm>
            <a:off x="5638799" y="2503575"/>
            <a:ext cx="2728260" cy="72238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711511" y="3937554"/>
            <a:ext cx="5549900" cy="1739900"/>
          </a:xfrm>
          <a:prstGeom prst="rect">
            <a:avLst/>
          </a:prstGeom>
        </p:spPr>
      </p:pic>
      <p:sp>
        <p:nvSpPr>
          <p:cNvPr id="31" name="Rectangle 30"/>
          <p:cNvSpPr/>
          <p:nvPr/>
        </p:nvSpPr>
        <p:spPr>
          <a:xfrm>
            <a:off x="1848223" y="4437516"/>
            <a:ext cx="5492377" cy="123993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54111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apply this to a simple production and decay example</a:t>
            </a:r>
            <a:endParaRPr lang="en-US" dirty="0"/>
          </a:p>
        </p:txBody>
      </p:sp>
      <p:sp>
        <p:nvSpPr>
          <p:cNvPr id="5" name="TextBox 4"/>
          <p:cNvSpPr txBox="1"/>
          <p:nvPr/>
        </p:nvSpPr>
        <p:spPr>
          <a:xfrm>
            <a:off x="4303058" y="1897529"/>
            <a:ext cx="418353"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7" name="Straight Arrow Connector 6"/>
          <p:cNvCxnSpPr/>
          <p:nvPr/>
        </p:nvCxnSpPr>
        <p:spPr>
          <a:xfrm>
            <a:off x="3376706" y="2151529"/>
            <a:ext cx="77694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4858870" y="2151529"/>
            <a:ext cx="77694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14257" y="1661458"/>
            <a:ext cx="624542"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1</a:t>
            </a:r>
            <a:endParaRPr lang="en-US" sz="2400" baseline="-25000" dirty="0">
              <a:latin typeface="Myriad Pro"/>
              <a:cs typeface="Myriad Pro"/>
            </a:endParaRPr>
          </a:p>
        </p:txBody>
      </p:sp>
      <p:sp>
        <p:nvSpPr>
          <p:cNvPr id="11" name="TextBox 10"/>
          <p:cNvSpPr txBox="1"/>
          <p:nvPr/>
        </p:nvSpPr>
        <p:spPr>
          <a:xfrm>
            <a:off x="3529106" y="1661458"/>
            <a:ext cx="624542"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0</a:t>
            </a:r>
            <a:endParaRPr lang="en-US" sz="2400" baseline="-25000" dirty="0">
              <a:latin typeface="Myriad Pro"/>
              <a:cs typeface="Myriad Pro"/>
            </a:endParaRPr>
          </a:p>
        </p:txBody>
      </p:sp>
      <p:grpSp>
        <p:nvGrpSpPr>
          <p:cNvPr id="26" name="Group 25"/>
          <p:cNvGrpSpPr/>
          <p:nvPr/>
        </p:nvGrpSpPr>
        <p:grpSpPr>
          <a:xfrm>
            <a:off x="331687" y="3765176"/>
            <a:ext cx="8122021" cy="2743938"/>
            <a:chOff x="331687" y="3765176"/>
            <a:chExt cx="8122021" cy="2743938"/>
          </a:xfrm>
        </p:grpSpPr>
        <p:cxnSp>
          <p:nvCxnSpPr>
            <p:cNvPr id="15" name="Straight Arrow Connector 14"/>
            <p:cNvCxnSpPr/>
            <p:nvPr/>
          </p:nvCxnSpPr>
          <p:spPr>
            <a:xfrm flipV="1">
              <a:off x="2390580" y="3765176"/>
              <a:ext cx="0" cy="231588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2390580" y="6081059"/>
              <a:ext cx="6063128" cy="1"/>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855875" y="6047449"/>
              <a:ext cx="1195295" cy="461665"/>
            </a:xfrm>
            <a:prstGeom prst="rect">
              <a:avLst/>
            </a:prstGeom>
            <a:noFill/>
          </p:spPr>
          <p:txBody>
            <a:bodyPr wrap="square" rtlCol="0">
              <a:spAutoFit/>
            </a:bodyPr>
            <a:lstStyle/>
            <a:p>
              <a:r>
                <a:rPr lang="en-US" sz="2400" dirty="0" smtClean="0">
                  <a:latin typeface="Myriad Pro"/>
                  <a:cs typeface="Myriad Pro"/>
                </a:rPr>
                <a:t>Time</a:t>
              </a:r>
              <a:endParaRPr lang="en-US" sz="2400" dirty="0">
                <a:latin typeface="Myriad Pro"/>
                <a:cs typeface="Myriad Pro"/>
              </a:endParaRPr>
            </a:p>
          </p:txBody>
        </p:sp>
        <p:sp>
          <p:nvSpPr>
            <p:cNvPr id="19" name="TextBox 18"/>
            <p:cNvSpPr txBox="1"/>
            <p:nvPr/>
          </p:nvSpPr>
          <p:spPr>
            <a:xfrm>
              <a:off x="331687" y="4436790"/>
              <a:ext cx="2058893" cy="830997"/>
            </a:xfrm>
            <a:prstGeom prst="rect">
              <a:avLst/>
            </a:prstGeom>
            <a:noFill/>
          </p:spPr>
          <p:txBody>
            <a:bodyPr wrap="square" rtlCol="0">
              <a:spAutoFit/>
            </a:bodyPr>
            <a:lstStyle/>
            <a:p>
              <a:pPr algn="r"/>
              <a:r>
                <a:rPr lang="en-US" sz="2400" dirty="0" smtClean="0">
                  <a:latin typeface="Myriad Pro"/>
                  <a:cs typeface="Myriad Pro"/>
                </a:rPr>
                <a:t>Concentration of A</a:t>
              </a:r>
              <a:endParaRPr lang="en-US" sz="2400" dirty="0">
                <a:latin typeface="Myriad Pro"/>
                <a:cs typeface="Myriad Pro"/>
              </a:endParaRPr>
            </a:p>
          </p:txBody>
        </p:sp>
        <p:sp>
          <p:nvSpPr>
            <p:cNvPr id="20" name="Oval 19"/>
            <p:cNvSpPr/>
            <p:nvPr/>
          </p:nvSpPr>
          <p:spPr>
            <a:xfrm>
              <a:off x="2315875" y="6002626"/>
              <a:ext cx="179302" cy="179302"/>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5" name="Group 24"/>
          <p:cNvGrpSpPr/>
          <p:nvPr/>
        </p:nvGrpSpPr>
        <p:grpSpPr>
          <a:xfrm>
            <a:off x="2431779" y="5004569"/>
            <a:ext cx="2961986" cy="1024315"/>
            <a:chOff x="2431779" y="5004569"/>
            <a:chExt cx="2961986" cy="1024315"/>
          </a:xfrm>
        </p:grpSpPr>
        <p:cxnSp>
          <p:nvCxnSpPr>
            <p:cNvPr id="22" name="Straight Connector 21"/>
            <p:cNvCxnSpPr/>
            <p:nvPr/>
          </p:nvCxnSpPr>
          <p:spPr>
            <a:xfrm flipV="1">
              <a:off x="2431779" y="5094941"/>
              <a:ext cx="451867" cy="933943"/>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2649071" y="5419448"/>
              <a:ext cx="2744694" cy="461665"/>
            </a:xfrm>
            <a:prstGeom prst="rect">
              <a:avLst/>
            </a:prstGeom>
            <a:noFill/>
          </p:spPr>
          <p:txBody>
            <a:bodyPr wrap="square" rtlCol="0">
              <a:spAutoFit/>
            </a:bodyPr>
            <a:lstStyle/>
            <a:p>
              <a:r>
                <a:rPr lang="en-US" sz="2400" dirty="0" smtClean="0">
                  <a:latin typeface="Myriad Pro"/>
                  <a:cs typeface="Myriad Pro"/>
                </a:rPr>
                <a:t>Initial slope is k</a:t>
              </a:r>
              <a:r>
                <a:rPr lang="en-US" sz="2400" baseline="-25000" dirty="0" smtClean="0">
                  <a:latin typeface="Myriad Pro"/>
                  <a:cs typeface="Myriad Pro"/>
                </a:rPr>
                <a:t>0</a:t>
              </a:r>
              <a:endParaRPr lang="en-US" sz="2400" baseline="-25000" dirty="0">
                <a:latin typeface="Myriad Pro"/>
                <a:cs typeface="Myriad Pro"/>
              </a:endParaRPr>
            </a:p>
          </p:txBody>
        </p:sp>
        <p:sp>
          <p:nvSpPr>
            <p:cNvPr id="24" name="Oval 23"/>
            <p:cNvSpPr/>
            <p:nvPr/>
          </p:nvSpPr>
          <p:spPr>
            <a:xfrm>
              <a:off x="2826859" y="5004569"/>
              <a:ext cx="179302" cy="179302"/>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9" name="TextBox 28"/>
          <p:cNvSpPr txBox="1"/>
          <p:nvPr/>
        </p:nvSpPr>
        <p:spPr>
          <a:xfrm>
            <a:off x="5393765" y="3910330"/>
            <a:ext cx="2744694" cy="830997"/>
          </a:xfrm>
          <a:prstGeom prst="rect">
            <a:avLst/>
          </a:prstGeom>
          <a:noFill/>
        </p:spPr>
        <p:txBody>
          <a:bodyPr wrap="square" rtlCol="0">
            <a:spAutoFit/>
          </a:bodyPr>
          <a:lstStyle/>
          <a:p>
            <a:r>
              <a:rPr lang="en-US" sz="2400" dirty="0" smtClean="0">
                <a:latin typeface="Myriad Pro"/>
                <a:cs typeface="Myriad Pro"/>
              </a:rPr>
              <a:t>Slope decreases to zero as </a:t>
            </a:r>
            <a:r>
              <a:rPr lang="en-US" sz="2400" dirty="0" smtClean="0">
                <a:latin typeface="Myriad Pro"/>
                <a:cs typeface="Myriad Pro"/>
              </a:rPr>
              <a:t>A </a:t>
            </a:r>
            <a:r>
              <a:rPr lang="en-US" sz="2400" dirty="0" smtClean="0">
                <a:latin typeface="Myriad Pro"/>
                <a:cs typeface="Myriad Pro"/>
                <a:sym typeface="Wingdings"/>
              </a:rPr>
              <a:t> k</a:t>
            </a:r>
            <a:r>
              <a:rPr lang="en-US" sz="2400" baseline="-25000" dirty="0" smtClean="0">
                <a:latin typeface="Myriad Pro"/>
                <a:cs typeface="Myriad Pro"/>
                <a:sym typeface="Wingdings"/>
              </a:rPr>
              <a:t>0</a:t>
            </a:r>
            <a:r>
              <a:rPr lang="en-US" sz="2400" dirty="0" smtClean="0">
                <a:latin typeface="Myriad Pro"/>
                <a:cs typeface="Myriad Pro"/>
                <a:sym typeface="Wingdings"/>
              </a:rPr>
              <a:t>/k</a:t>
            </a:r>
            <a:r>
              <a:rPr lang="en-US" sz="2400" baseline="-25000" dirty="0" smtClean="0">
                <a:latin typeface="Myriad Pro"/>
                <a:cs typeface="Myriad Pro"/>
                <a:sym typeface="Wingdings"/>
              </a:rPr>
              <a:t>1</a:t>
            </a:r>
            <a:endParaRPr lang="en-US" sz="2400" baseline="-25000" dirty="0">
              <a:latin typeface="Myriad Pro"/>
              <a:cs typeface="Myriad Pro"/>
            </a:endParaRPr>
          </a:p>
        </p:txBody>
      </p:sp>
      <p:grpSp>
        <p:nvGrpSpPr>
          <p:cNvPr id="35" name="Group 34"/>
          <p:cNvGrpSpPr/>
          <p:nvPr/>
        </p:nvGrpSpPr>
        <p:grpSpPr>
          <a:xfrm>
            <a:off x="2928469" y="4527173"/>
            <a:ext cx="1016009" cy="567769"/>
            <a:chOff x="2928469" y="4527173"/>
            <a:chExt cx="1016009" cy="567769"/>
          </a:xfrm>
        </p:grpSpPr>
        <p:cxnSp>
          <p:nvCxnSpPr>
            <p:cNvPr id="28" name="Straight Connector 27"/>
            <p:cNvCxnSpPr/>
            <p:nvPr/>
          </p:nvCxnSpPr>
          <p:spPr>
            <a:xfrm flipV="1">
              <a:off x="2928469" y="4646706"/>
              <a:ext cx="851648" cy="448236"/>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30" name="Oval 29"/>
            <p:cNvSpPr/>
            <p:nvPr/>
          </p:nvSpPr>
          <p:spPr>
            <a:xfrm>
              <a:off x="3765176" y="4527173"/>
              <a:ext cx="179302" cy="179302"/>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3947466" y="4347139"/>
            <a:ext cx="1015996" cy="231098"/>
            <a:chOff x="3947466" y="4347139"/>
            <a:chExt cx="1015996" cy="231098"/>
          </a:xfrm>
        </p:grpSpPr>
        <p:cxnSp>
          <p:nvCxnSpPr>
            <p:cNvPr id="32" name="Straight Connector 31"/>
            <p:cNvCxnSpPr/>
            <p:nvPr/>
          </p:nvCxnSpPr>
          <p:spPr>
            <a:xfrm flipV="1">
              <a:off x="3947466" y="4436790"/>
              <a:ext cx="911404" cy="141447"/>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4784160" y="4347139"/>
              <a:ext cx="179302" cy="179302"/>
            </a:xfrm>
            <a:prstGeom prst="ellipse">
              <a:avLst/>
            </a:prstGeom>
            <a:solidFill>
              <a:srgbClr val="FF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7" name="Picture 36"/>
          <p:cNvPicPr>
            <a:picLocks noChangeAspect="1"/>
          </p:cNvPicPr>
          <p:nvPr/>
        </p:nvPicPr>
        <p:blipFill>
          <a:blip r:embed="rId3"/>
          <a:stretch>
            <a:fillRect/>
          </a:stretch>
        </p:blipFill>
        <p:spPr>
          <a:xfrm>
            <a:off x="772459" y="2315865"/>
            <a:ext cx="7490012" cy="910099"/>
          </a:xfrm>
          <a:prstGeom prst="rect">
            <a:avLst/>
          </a:prstGeom>
        </p:spPr>
      </p:pic>
    </p:spTree>
    <p:extLst>
      <p:ext uri="{BB962C8B-B14F-4D97-AF65-F5344CB8AC3E}">
        <p14:creationId xmlns:p14="http://schemas.microsoft.com/office/powerpoint/2010/main" val="3718484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757362"/>
          </a:xfrm>
        </p:spPr>
        <p:txBody>
          <a:bodyPr>
            <a:normAutofit/>
          </a:bodyPr>
          <a:lstStyle/>
          <a:p>
            <a:r>
              <a:rPr lang="en-US" dirty="0" smtClean="0"/>
              <a:t>What </a:t>
            </a:r>
            <a:r>
              <a:rPr lang="en-US" dirty="0" smtClean="0"/>
              <a:t>if our system has more than one molecular species?</a:t>
            </a:r>
            <a:endParaRPr lang="en-US" dirty="0"/>
          </a:p>
        </p:txBody>
      </p:sp>
      <p:pic>
        <p:nvPicPr>
          <p:cNvPr id="5" name="Picture 4"/>
          <p:cNvPicPr>
            <a:picLocks noChangeAspect="1"/>
          </p:cNvPicPr>
          <p:nvPr/>
        </p:nvPicPr>
        <p:blipFill rotWithShape="1">
          <a:blip r:embed="rId2"/>
          <a:srcRect t="48679"/>
          <a:stretch/>
        </p:blipFill>
        <p:spPr>
          <a:xfrm>
            <a:off x="0" y="4019180"/>
            <a:ext cx="8140700" cy="2365936"/>
          </a:xfrm>
          <a:prstGeom prst="rect">
            <a:avLst/>
          </a:prstGeom>
        </p:spPr>
      </p:pic>
      <p:pic>
        <p:nvPicPr>
          <p:cNvPr id="6" name="Picture 5"/>
          <p:cNvPicPr>
            <a:picLocks noChangeAspect="1"/>
          </p:cNvPicPr>
          <p:nvPr/>
        </p:nvPicPr>
        <p:blipFill rotWithShape="1">
          <a:blip r:embed="rId2"/>
          <a:srcRect r="25328" b="63701"/>
          <a:stretch/>
        </p:blipFill>
        <p:spPr>
          <a:xfrm>
            <a:off x="1703298" y="1972237"/>
            <a:ext cx="6078818" cy="1673411"/>
          </a:xfrm>
          <a:prstGeom prst="rect">
            <a:avLst/>
          </a:prstGeom>
        </p:spPr>
      </p:pic>
    </p:spTree>
    <p:extLst>
      <p:ext uri="{BB962C8B-B14F-4D97-AF65-F5344CB8AC3E}">
        <p14:creationId xmlns:p14="http://schemas.microsoft.com/office/powerpoint/2010/main" val="1466134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085" y="229815"/>
            <a:ext cx="8686800" cy="1143000"/>
          </a:xfrm>
        </p:spPr>
        <p:txBody>
          <a:bodyPr>
            <a:noAutofit/>
          </a:bodyPr>
          <a:lstStyle/>
          <a:p>
            <a:r>
              <a:rPr lang="en-US" sz="3600" dirty="0" smtClean="0">
                <a:latin typeface="Myriad Pro"/>
                <a:cs typeface="Myriad Pro"/>
              </a:rPr>
              <a:t>Smaller step sizes give more accurate results</a:t>
            </a:r>
            <a:endParaRPr lang="en-US" sz="3600" dirty="0">
              <a:latin typeface="Myriad Pro"/>
              <a:cs typeface="Myriad Pro"/>
            </a:endParaRPr>
          </a:p>
        </p:txBody>
      </p:sp>
      <p:pic>
        <p:nvPicPr>
          <p:cNvPr id="4" name="Picture 3" descr="step size comparis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1372815"/>
            <a:ext cx="7112000" cy="5334000"/>
          </a:xfrm>
          <a:prstGeom prst="rect">
            <a:avLst/>
          </a:prstGeom>
        </p:spPr>
      </p:pic>
    </p:spTree>
    <p:extLst>
      <p:ext uri="{BB962C8B-B14F-4D97-AF65-F5344CB8AC3E}">
        <p14:creationId xmlns:p14="http://schemas.microsoft.com/office/powerpoint/2010/main" val="352971385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Oscillations and instability can result from overly large step sizes</a:t>
            </a:r>
            <a:endParaRPr lang="en-US" dirty="0"/>
          </a:p>
        </p:txBody>
      </p:sp>
      <p:pic>
        <p:nvPicPr>
          <p:cNvPr id="4" name="Picture 3"/>
          <p:cNvPicPr>
            <a:picLocks noChangeAspect="1"/>
          </p:cNvPicPr>
          <p:nvPr/>
        </p:nvPicPr>
        <p:blipFill>
          <a:blip r:embed="rId3"/>
          <a:stretch>
            <a:fillRect/>
          </a:stretch>
        </p:blipFill>
        <p:spPr>
          <a:xfrm>
            <a:off x="0" y="1567047"/>
            <a:ext cx="6135843" cy="4601882"/>
          </a:xfrm>
          <a:prstGeom prst="rect">
            <a:avLst/>
          </a:prstGeom>
        </p:spPr>
      </p:pic>
      <p:sp>
        <p:nvSpPr>
          <p:cNvPr id="5" name="Content Placeholder 2"/>
          <p:cNvSpPr>
            <a:spLocks noGrp="1"/>
          </p:cNvSpPr>
          <p:nvPr>
            <p:ph idx="1"/>
          </p:nvPr>
        </p:nvSpPr>
        <p:spPr>
          <a:xfrm>
            <a:off x="5960037" y="3554223"/>
            <a:ext cx="2934446" cy="1899305"/>
          </a:xfrm>
        </p:spPr>
        <p:txBody>
          <a:bodyPr>
            <a:noAutofit/>
          </a:bodyPr>
          <a:lstStyle/>
          <a:p>
            <a:pPr marL="0" indent="0">
              <a:spcBef>
                <a:spcPts val="1500"/>
              </a:spcBef>
              <a:buNone/>
            </a:pPr>
            <a:r>
              <a:rPr lang="en-US" sz="2400" dirty="0" smtClean="0">
                <a:solidFill>
                  <a:srgbClr val="000000"/>
                </a:solidFill>
                <a:latin typeface="Myriad Pro"/>
                <a:cs typeface="Myriad Pro"/>
              </a:rPr>
              <a:t>Analytical solution</a:t>
            </a:r>
          </a:p>
          <a:p>
            <a:pPr marL="0" indent="0">
              <a:spcBef>
                <a:spcPts val="1500"/>
              </a:spcBef>
              <a:buNone/>
            </a:pPr>
            <a:r>
              <a:rPr lang="en-US" sz="2400" dirty="0" err="1" smtClean="0">
                <a:solidFill>
                  <a:srgbClr val="0000FF"/>
                </a:solidFill>
                <a:latin typeface="Symbol" charset="2"/>
                <a:cs typeface="Symbol" charset="2"/>
              </a:rPr>
              <a:t>D</a:t>
            </a:r>
            <a:r>
              <a:rPr lang="en-US" sz="2400" dirty="0" err="1" smtClean="0">
                <a:solidFill>
                  <a:srgbClr val="0000FF"/>
                </a:solidFill>
                <a:latin typeface="Myriad Pro"/>
                <a:cs typeface="Myriad Pro"/>
              </a:rPr>
              <a:t>x</a:t>
            </a:r>
            <a:r>
              <a:rPr lang="en-US" sz="2400" dirty="0" smtClean="0">
                <a:solidFill>
                  <a:srgbClr val="0000FF"/>
                </a:solidFill>
                <a:latin typeface="Myriad Pro"/>
                <a:cs typeface="Myriad Pro"/>
              </a:rPr>
              <a:t> = 1</a:t>
            </a:r>
          </a:p>
          <a:p>
            <a:pPr marL="0" indent="0">
              <a:spcBef>
                <a:spcPts val="1500"/>
              </a:spcBef>
              <a:buNone/>
            </a:pPr>
            <a:r>
              <a:rPr lang="en-US" sz="2400" dirty="0" err="1" smtClean="0">
                <a:solidFill>
                  <a:srgbClr val="FF0000"/>
                </a:solidFill>
                <a:latin typeface="Symbol" charset="2"/>
                <a:cs typeface="Symbol" charset="2"/>
              </a:rPr>
              <a:t>D</a:t>
            </a:r>
            <a:r>
              <a:rPr lang="en-US" sz="2400" dirty="0" err="1" smtClean="0">
                <a:solidFill>
                  <a:srgbClr val="FF0000"/>
                </a:solidFill>
                <a:latin typeface="Myriad Pro"/>
                <a:cs typeface="Myriad Pro"/>
              </a:rPr>
              <a:t>x</a:t>
            </a:r>
            <a:r>
              <a:rPr lang="en-US" sz="2400" dirty="0" smtClean="0">
                <a:solidFill>
                  <a:srgbClr val="FF0000"/>
                </a:solidFill>
                <a:latin typeface="Myriad Pro"/>
                <a:cs typeface="Myriad Pro"/>
              </a:rPr>
              <a:t> = 0.7 </a:t>
            </a:r>
          </a:p>
          <a:p>
            <a:pPr marL="0" indent="0">
              <a:spcBef>
                <a:spcPts val="1500"/>
              </a:spcBef>
              <a:buNone/>
            </a:pPr>
            <a:endParaRPr lang="en-US" sz="2400" dirty="0" smtClean="0">
              <a:solidFill>
                <a:srgbClr val="FF0000"/>
              </a:solidFill>
              <a:latin typeface="Myriad Pro"/>
              <a:cs typeface="Myriad Pro"/>
            </a:endParaRPr>
          </a:p>
        </p:txBody>
      </p:sp>
      <p:pic>
        <p:nvPicPr>
          <p:cNvPr id="6" name="Picture 5"/>
          <p:cNvPicPr>
            <a:picLocks noChangeAspect="1"/>
          </p:cNvPicPr>
          <p:nvPr/>
        </p:nvPicPr>
        <p:blipFill>
          <a:blip r:embed="rId4"/>
          <a:stretch>
            <a:fillRect/>
          </a:stretch>
        </p:blipFill>
        <p:spPr>
          <a:xfrm>
            <a:off x="5833398" y="2380130"/>
            <a:ext cx="2986380" cy="677582"/>
          </a:xfrm>
          <a:prstGeom prst="rect">
            <a:avLst/>
          </a:prstGeom>
        </p:spPr>
      </p:pic>
    </p:spTree>
    <p:extLst>
      <p:ext uri="{BB962C8B-B14F-4D97-AF65-F5344CB8AC3E}">
        <p14:creationId xmlns:p14="http://schemas.microsoft.com/office/powerpoint/2010/main" val="424140722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1100418" y="2111336"/>
            <a:ext cx="6698876" cy="1278703"/>
          </a:xfrm>
          <a:prstGeom prst="rect">
            <a:avLst/>
          </a:prstGeom>
        </p:spPr>
      </p:pic>
      <p:sp>
        <p:nvSpPr>
          <p:cNvPr id="2" name="Title 1"/>
          <p:cNvSpPr>
            <a:spLocks noGrp="1"/>
          </p:cNvSpPr>
          <p:nvPr>
            <p:ph type="title"/>
          </p:nvPr>
        </p:nvSpPr>
        <p:spPr/>
        <p:txBody>
          <a:bodyPr/>
          <a:lstStyle/>
          <a:p>
            <a:r>
              <a:rPr lang="en-US" dirty="0" smtClean="0"/>
              <a:t>Recap: Law of Mass Action</a:t>
            </a:r>
            <a:endParaRPr lang="en-US" dirty="0"/>
          </a:p>
        </p:txBody>
      </p:sp>
      <p:sp>
        <p:nvSpPr>
          <p:cNvPr id="5" name="TextBox 4"/>
          <p:cNvSpPr txBox="1"/>
          <p:nvPr/>
        </p:nvSpPr>
        <p:spPr>
          <a:xfrm>
            <a:off x="784408" y="4228352"/>
            <a:ext cx="8002494" cy="2308324"/>
          </a:xfrm>
          <a:prstGeom prst="rect">
            <a:avLst/>
          </a:prstGeom>
          <a:noFill/>
        </p:spPr>
        <p:txBody>
          <a:bodyPr wrap="square" rtlCol="0">
            <a:spAutoFit/>
          </a:bodyPr>
          <a:lstStyle/>
          <a:p>
            <a:r>
              <a:rPr lang="en-US" sz="2400" dirty="0" smtClean="0">
                <a:latin typeface="Myriad Pro"/>
                <a:cs typeface="Myriad Pro"/>
              </a:rPr>
              <a:t>Applies to elementary reactions, not composite reactions</a:t>
            </a:r>
          </a:p>
          <a:p>
            <a:pPr marL="800100" lvl="1" indent="-342900">
              <a:buFont typeface="Arial"/>
              <a:buChar char="•"/>
            </a:pPr>
            <a:r>
              <a:rPr lang="en-US" sz="2400" dirty="0" smtClean="0">
                <a:latin typeface="Myriad Pro"/>
                <a:cs typeface="Myriad Pro"/>
              </a:rPr>
              <a:t>The slowest  “rate-limiting” elementary reaction effectively sets the composite reaction rate</a:t>
            </a:r>
          </a:p>
          <a:p>
            <a:r>
              <a:rPr lang="en-US" sz="2400" dirty="0" smtClean="0">
                <a:latin typeface="Myriad Pro"/>
                <a:cs typeface="Myriad Pro"/>
              </a:rPr>
              <a:t>Catalysts like enzymes work via composite reactions</a:t>
            </a:r>
          </a:p>
          <a:p>
            <a:pPr marL="800100" lvl="1" indent="-342900">
              <a:buFont typeface="Arial"/>
              <a:buChar char="•"/>
            </a:pPr>
            <a:r>
              <a:rPr lang="en-US" sz="2400" dirty="0" smtClean="0">
                <a:latin typeface="Myriad Pro"/>
                <a:cs typeface="Myriad Pro"/>
              </a:rPr>
              <a:t>On Friday, we will learn to deal with them using </a:t>
            </a:r>
            <a:r>
              <a:rPr lang="en-US" sz="2400" dirty="0" err="1" smtClean="0">
                <a:latin typeface="Myriad Pro"/>
                <a:cs typeface="Myriad Pro"/>
              </a:rPr>
              <a:t>Michaelis-Menten</a:t>
            </a:r>
            <a:r>
              <a:rPr lang="en-US" sz="2400" dirty="0" smtClean="0">
                <a:latin typeface="Myriad Pro"/>
                <a:cs typeface="Myriad Pro"/>
              </a:rPr>
              <a:t> kinetics</a:t>
            </a:r>
            <a:endParaRPr lang="en-US" sz="2400" dirty="0">
              <a:latin typeface="Myriad Pro"/>
              <a:cs typeface="Myriad Pro"/>
            </a:endParaRPr>
          </a:p>
        </p:txBody>
      </p:sp>
      <p:grpSp>
        <p:nvGrpSpPr>
          <p:cNvPr id="15" name="Group 14"/>
          <p:cNvGrpSpPr/>
          <p:nvPr/>
        </p:nvGrpSpPr>
        <p:grpSpPr>
          <a:xfrm>
            <a:off x="253999" y="3253440"/>
            <a:ext cx="9121581" cy="708196"/>
            <a:chOff x="253999" y="3253440"/>
            <a:chExt cx="9121581" cy="708196"/>
          </a:xfrm>
        </p:grpSpPr>
        <p:cxnSp>
          <p:nvCxnSpPr>
            <p:cNvPr id="7" name="Straight Arrow Connector 6"/>
            <p:cNvCxnSpPr/>
            <p:nvPr/>
          </p:nvCxnSpPr>
          <p:spPr>
            <a:xfrm flipV="1">
              <a:off x="5513296" y="3253440"/>
              <a:ext cx="268941" cy="3511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53999" y="3499971"/>
              <a:ext cx="9121581" cy="461665"/>
            </a:xfrm>
            <a:prstGeom prst="rect">
              <a:avLst/>
            </a:prstGeom>
            <a:noFill/>
          </p:spPr>
          <p:txBody>
            <a:bodyPr wrap="square" rtlCol="0">
              <a:spAutoFit/>
            </a:bodyPr>
            <a:lstStyle/>
            <a:p>
              <a:r>
                <a:rPr lang="en-US" sz="2400" dirty="0" smtClean="0">
                  <a:solidFill>
                    <a:srgbClr val="FF0000"/>
                  </a:solidFill>
                  <a:latin typeface="Myriad Pro"/>
                  <a:cs typeface="Myriad Pro"/>
                </a:rPr>
                <a:t>Mass action rate </a:t>
              </a:r>
              <a:r>
                <a:rPr lang="en-US" sz="2400" dirty="0" smtClean="0">
                  <a:solidFill>
                    <a:srgbClr val="FF0000"/>
                  </a:solidFill>
                  <a:latin typeface="Myriad Pro"/>
                  <a:cs typeface="Myriad Pro"/>
                </a:rPr>
                <a:t>constant (usually written above the </a:t>
              </a:r>
              <a:r>
                <a:rPr lang="en-US" sz="2400" dirty="0" smtClean="0">
                  <a:solidFill>
                    <a:srgbClr val="FF0000"/>
                  </a:solidFill>
                  <a:latin typeface="Myriad Pro"/>
                  <a:cs typeface="Myriad Pro"/>
                </a:rPr>
                <a:t>reaction </a:t>
              </a:r>
              <a:r>
                <a:rPr lang="en-US" sz="2400" dirty="0" smtClean="0">
                  <a:solidFill>
                    <a:srgbClr val="FF0000"/>
                  </a:solidFill>
                  <a:latin typeface="Myriad Pro"/>
                  <a:cs typeface="Myriad Pro"/>
                </a:rPr>
                <a:t>arrow)</a:t>
              </a:r>
              <a:endParaRPr lang="en-US" sz="2400" dirty="0">
                <a:solidFill>
                  <a:srgbClr val="FF0000"/>
                </a:solidFill>
                <a:latin typeface="Myriad Pro"/>
                <a:cs typeface="Myriad Pro"/>
              </a:endParaRPr>
            </a:p>
          </p:txBody>
        </p:sp>
      </p:grpSp>
      <p:grpSp>
        <p:nvGrpSpPr>
          <p:cNvPr id="16" name="Group 15"/>
          <p:cNvGrpSpPr/>
          <p:nvPr/>
        </p:nvGrpSpPr>
        <p:grpSpPr>
          <a:xfrm>
            <a:off x="6708588" y="1919691"/>
            <a:ext cx="2315883" cy="860879"/>
            <a:chOff x="6708588" y="1919691"/>
            <a:chExt cx="2315883" cy="860879"/>
          </a:xfrm>
        </p:grpSpPr>
        <p:cxnSp>
          <p:nvCxnSpPr>
            <p:cNvPr id="11" name="Straight Arrow Connector 10"/>
            <p:cNvCxnSpPr/>
            <p:nvPr/>
          </p:nvCxnSpPr>
          <p:spPr>
            <a:xfrm>
              <a:off x="7380948" y="2602752"/>
              <a:ext cx="179292" cy="17781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08588" y="1919691"/>
              <a:ext cx="2315883" cy="830997"/>
            </a:xfrm>
            <a:prstGeom prst="rect">
              <a:avLst/>
            </a:prstGeom>
            <a:noFill/>
          </p:spPr>
          <p:txBody>
            <a:bodyPr wrap="square" rtlCol="0">
              <a:spAutoFit/>
            </a:bodyPr>
            <a:lstStyle/>
            <a:p>
              <a:r>
                <a:rPr lang="en-US" sz="2400" dirty="0" smtClean="0">
                  <a:solidFill>
                    <a:srgbClr val="FF0000"/>
                  </a:solidFill>
                  <a:latin typeface="Myriad Pro"/>
                  <a:cs typeface="Myriad Pro"/>
                </a:rPr>
                <a:t>“Kinetic order”</a:t>
              </a:r>
              <a:endParaRPr lang="en-US" sz="2400" dirty="0" smtClean="0">
                <a:solidFill>
                  <a:srgbClr val="FF0000"/>
                </a:solidFill>
                <a:latin typeface="Myriad Pro"/>
                <a:cs typeface="Myriad Pro"/>
              </a:endParaRPr>
            </a:p>
            <a:p>
              <a:r>
                <a:rPr lang="en-US" sz="2400" dirty="0" smtClean="0">
                  <a:solidFill>
                    <a:srgbClr val="FF0000"/>
                  </a:solidFill>
                  <a:latin typeface="Myriad Pro"/>
                  <a:cs typeface="Myriad Pro"/>
                </a:rPr>
                <a:t>of B</a:t>
              </a:r>
              <a:endParaRPr lang="en-US" sz="2400" dirty="0">
                <a:solidFill>
                  <a:srgbClr val="FF0000"/>
                </a:solidFill>
                <a:latin typeface="Myriad Pro"/>
                <a:cs typeface="Myriad Pro"/>
              </a:endParaRPr>
            </a:p>
          </p:txBody>
        </p:sp>
      </p:grpSp>
    </p:spTree>
    <p:extLst>
      <p:ext uri="{BB962C8B-B14F-4D97-AF65-F5344CB8AC3E}">
        <p14:creationId xmlns:p14="http://schemas.microsoft.com/office/powerpoint/2010/main" val="5804625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71108"/>
            <a:ext cx="8229600" cy="4596185"/>
          </a:xfrm>
        </p:spPr>
        <p:txBody>
          <a:bodyPr>
            <a:normAutofit/>
          </a:bodyPr>
          <a:lstStyle/>
          <a:p>
            <a:r>
              <a:rPr lang="en-US" sz="3600" dirty="0" smtClean="0">
                <a:latin typeface="Myriad Pro"/>
                <a:cs typeface="Myriad Pro"/>
              </a:rPr>
              <a:t>An improvement on Euler’s method: estimating the slope at multiple places within each interval</a:t>
            </a:r>
            <a:br>
              <a:rPr lang="en-US" sz="3600" dirty="0" smtClean="0">
                <a:latin typeface="Myriad Pro"/>
                <a:cs typeface="Myriad Pro"/>
              </a:rPr>
            </a:br>
            <a:r>
              <a:rPr lang="en-US" sz="3600" dirty="0" smtClean="0">
                <a:latin typeface="Myriad Pro"/>
                <a:cs typeface="Myriad Pro"/>
              </a:rPr>
              <a:t/>
            </a:r>
            <a:br>
              <a:rPr lang="en-US" sz="3600" dirty="0" smtClean="0">
                <a:latin typeface="Myriad Pro"/>
                <a:cs typeface="Myriad Pro"/>
              </a:rPr>
            </a:br>
            <a:r>
              <a:rPr lang="en-US" sz="3600" dirty="0" smtClean="0">
                <a:latin typeface="Myriad Pro"/>
                <a:cs typeface="Myriad Pro"/>
              </a:rPr>
              <a:t>The </a:t>
            </a:r>
            <a:r>
              <a:rPr lang="en-US" sz="3600" dirty="0" err="1" smtClean="0">
                <a:latin typeface="Myriad Pro"/>
                <a:cs typeface="Myriad Pro"/>
              </a:rPr>
              <a:t>Runge-Kutta</a:t>
            </a:r>
            <a:r>
              <a:rPr lang="en-US" sz="3600" dirty="0" smtClean="0">
                <a:latin typeface="Myriad Pro"/>
                <a:cs typeface="Myriad Pro"/>
              </a:rPr>
              <a:t> methods [e.g. </a:t>
            </a:r>
            <a:r>
              <a:rPr lang="en-US" sz="3600" dirty="0" smtClean="0">
                <a:latin typeface="Courier"/>
                <a:cs typeface="Courier"/>
              </a:rPr>
              <a:t>ode45()</a:t>
            </a:r>
            <a:r>
              <a:rPr lang="en-US" sz="3600" dirty="0" smtClean="0">
                <a:latin typeface="Myriad Pro"/>
                <a:cs typeface="Myriad Pro"/>
              </a:rPr>
              <a:t> in MATLAB] do this</a:t>
            </a:r>
            <a:endParaRPr lang="en-US" sz="3600" dirty="0">
              <a:latin typeface="Myriad Pro"/>
              <a:cs typeface="Myriad Pro"/>
            </a:endParaRPr>
          </a:p>
        </p:txBody>
      </p:sp>
    </p:spTree>
    <p:extLst>
      <p:ext uri="{BB962C8B-B14F-4D97-AF65-F5344CB8AC3E}">
        <p14:creationId xmlns:p14="http://schemas.microsoft.com/office/powerpoint/2010/main" val="100559879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763060" y="1417638"/>
            <a:ext cx="8815294" cy="4797891"/>
            <a:chOff x="1852706" y="1417638"/>
            <a:chExt cx="8815294" cy="4797891"/>
          </a:xfrm>
        </p:grpSpPr>
        <p:sp>
          <p:nvSpPr>
            <p:cNvPr id="24" name="Freeform 23"/>
            <p:cNvSpPr/>
            <p:nvPr/>
          </p:nvSpPr>
          <p:spPr>
            <a:xfrm>
              <a:off x="1852706" y="2433735"/>
              <a:ext cx="8172823" cy="3333559"/>
            </a:xfrm>
            <a:custGeom>
              <a:avLst/>
              <a:gdLst>
                <a:gd name="connsiteX0" fmla="*/ 0 w 8172823"/>
                <a:gd name="connsiteY0" fmla="*/ 1510736 h 3333559"/>
                <a:gd name="connsiteX1" fmla="*/ 5573059 w 8172823"/>
                <a:gd name="connsiteY1" fmla="*/ 61441 h 3333559"/>
                <a:gd name="connsiteX2" fmla="*/ 8172823 w 8172823"/>
                <a:gd name="connsiteY2" fmla="*/ 3333559 h 3333559"/>
              </a:gdLst>
              <a:ahLst/>
              <a:cxnLst>
                <a:cxn ang="0">
                  <a:pos x="connsiteX0" y="connsiteY0"/>
                </a:cxn>
                <a:cxn ang="0">
                  <a:pos x="connsiteX1" y="connsiteY1"/>
                </a:cxn>
                <a:cxn ang="0">
                  <a:pos x="connsiteX2" y="connsiteY2"/>
                </a:cxn>
              </a:cxnLst>
              <a:rect l="l" t="t" r="r" b="b"/>
              <a:pathLst>
                <a:path w="8172823" h="3333559">
                  <a:moveTo>
                    <a:pt x="0" y="1510736"/>
                  </a:moveTo>
                  <a:cubicBezTo>
                    <a:pt x="2105461" y="634186"/>
                    <a:pt x="4210922" y="-242363"/>
                    <a:pt x="5573059" y="61441"/>
                  </a:cubicBezTo>
                  <a:cubicBezTo>
                    <a:pt x="6935196" y="365245"/>
                    <a:pt x="8172823" y="3333559"/>
                    <a:pt x="8172823" y="333355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933765" y="1417638"/>
              <a:ext cx="2734235" cy="47978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latin typeface="Myriad Pro"/>
                <a:cs typeface="Myriad Pro"/>
              </a:rPr>
              <a:t>Runge-Kutta</a:t>
            </a:r>
            <a:r>
              <a:rPr lang="en-US" dirty="0" smtClean="0">
                <a:latin typeface="Myriad Pro"/>
                <a:cs typeface="Myriad Pro"/>
              </a:rPr>
              <a:t> in action</a:t>
            </a:r>
            <a:endParaRPr lang="en-US" dirty="0">
              <a:latin typeface="Myriad Pro"/>
              <a:cs typeface="Myriad Pro"/>
            </a:endParaRPr>
          </a:p>
        </p:txBody>
      </p:sp>
      <p:cxnSp>
        <p:nvCxnSpPr>
          <p:cNvPr id="5" name="Straight Arrow Connector 4"/>
          <p:cNvCxnSpPr/>
          <p:nvPr/>
        </p:nvCxnSpPr>
        <p:spPr>
          <a:xfrm flipV="1">
            <a:off x="1344706" y="1746344"/>
            <a:ext cx="0" cy="40358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4706" y="5770282"/>
            <a:ext cx="6810188"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82588" y="5662706"/>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637930" y="5653741"/>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idx="1"/>
          </p:nvPr>
        </p:nvSpPr>
        <p:spPr>
          <a:xfrm>
            <a:off x="1702545" y="5937623"/>
            <a:ext cx="778434" cy="569541"/>
          </a:xfrm>
        </p:spPr>
        <p:txBody>
          <a:bodyPr>
            <a:noAutofit/>
          </a:bodyPr>
          <a:lstStyle/>
          <a:p>
            <a:pPr marL="0" indent="0">
              <a:spcBef>
                <a:spcPts val="1500"/>
              </a:spcBef>
              <a:buNone/>
            </a:pPr>
            <a:r>
              <a:rPr lang="en-US" sz="2400" dirty="0" smtClean="0">
                <a:solidFill>
                  <a:srgbClr val="000000"/>
                </a:solidFill>
                <a:latin typeface="Myriad Pro"/>
                <a:cs typeface="Myriad Pro"/>
              </a:rPr>
              <a:t>x</a:t>
            </a:r>
            <a:r>
              <a:rPr lang="en-US" sz="2400" baseline="-25000" dirty="0">
                <a:solidFill>
                  <a:srgbClr val="000000"/>
                </a:solidFill>
                <a:latin typeface="Myriad Pro"/>
                <a:cs typeface="Myriad Pro"/>
              </a:rPr>
              <a:t>0</a:t>
            </a:r>
            <a:endParaRPr lang="en-US" sz="2400" baseline="-25000" dirty="0" smtClean="0">
              <a:solidFill>
                <a:srgbClr val="FF0000"/>
              </a:solidFill>
              <a:latin typeface="Myriad Pro"/>
              <a:cs typeface="Myriad Pro"/>
            </a:endParaRPr>
          </a:p>
          <a:p>
            <a:pPr marL="0" indent="0">
              <a:spcBef>
                <a:spcPts val="1500"/>
              </a:spcBef>
              <a:buNone/>
            </a:pPr>
            <a:endParaRPr lang="en-US" sz="2400" dirty="0" smtClean="0">
              <a:solidFill>
                <a:srgbClr val="FF0000"/>
              </a:solidFill>
              <a:latin typeface="Myriad Pro"/>
              <a:cs typeface="Myriad Pro"/>
            </a:endParaRPr>
          </a:p>
        </p:txBody>
      </p:sp>
      <p:sp>
        <p:nvSpPr>
          <p:cNvPr id="14" name="Content Placeholder 2"/>
          <p:cNvSpPr txBox="1">
            <a:spLocks/>
          </p:cNvSpPr>
          <p:nvPr/>
        </p:nvSpPr>
        <p:spPr>
          <a:xfrm>
            <a:off x="7436224" y="5937623"/>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1</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cxnSp>
        <p:nvCxnSpPr>
          <p:cNvPr id="16" name="Straight Connector 15"/>
          <p:cNvCxnSpPr/>
          <p:nvPr/>
        </p:nvCxnSpPr>
        <p:spPr>
          <a:xfrm flipH="1">
            <a:off x="1374589" y="3630706"/>
            <a:ext cx="1151215" cy="486471"/>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1792192" y="3780118"/>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1344707" y="3997649"/>
            <a:ext cx="2271058" cy="461665"/>
          </a:xfrm>
          <a:prstGeom prst="rect">
            <a:avLst/>
          </a:prstGeom>
          <a:noFill/>
        </p:spPr>
        <p:txBody>
          <a:bodyPr wrap="square" rtlCol="0">
            <a:spAutoFit/>
          </a:bodyPr>
          <a:lstStyle/>
          <a:p>
            <a:r>
              <a:rPr lang="en-US" sz="2400" dirty="0" smtClean="0">
                <a:latin typeface="Myriad Pro"/>
                <a:cs typeface="Myriad Pro"/>
              </a:rPr>
              <a:t>Initial slope “m</a:t>
            </a:r>
            <a:r>
              <a:rPr lang="en-US" sz="2400" baseline="-25000" dirty="0" smtClean="0">
                <a:latin typeface="Myriad Pro"/>
                <a:cs typeface="Myriad Pro"/>
              </a:rPr>
              <a:t>1</a:t>
            </a:r>
            <a:r>
              <a:rPr lang="en-US" sz="2400" dirty="0" smtClean="0">
                <a:latin typeface="Myriad Pro"/>
                <a:cs typeface="Myriad Pro"/>
              </a:rPr>
              <a:t>”</a:t>
            </a:r>
            <a:endParaRPr lang="en-US" sz="2400" dirty="0">
              <a:latin typeface="Myriad Pro"/>
              <a:cs typeface="Myriad Pro"/>
            </a:endParaRPr>
          </a:p>
        </p:txBody>
      </p:sp>
    </p:spTree>
    <p:extLst>
      <p:ext uri="{BB962C8B-B14F-4D97-AF65-F5344CB8AC3E}">
        <p14:creationId xmlns:p14="http://schemas.microsoft.com/office/powerpoint/2010/main" val="1550086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763060" y="1417638"/>
            <a:ext cx="8815294" cy="4797891"/>
            <a:chOff x="1852706" y="1417638"/>
            <a:chExt cx="8815294" cy="4797891"/>
          </a:xfrm>
        </p:grpSpPr>
        <p:sp>
          <p:nvSpPr>
            <p:cNvPr id="24" name="Freeform 23"/>
            <p:cNvSpPr/>
            <p:nvPr/>
          </p:nvSpPr>
          <p:spPr>
            <a:xfrm>
              <a:off x="1852706" y="2433735"/>
              <a:ext cx="8172823" cy="3333559"/>
            </a:xfrm>
            <a:custGeom>
              <a:avLst/>
              <a:gdLst>
                <a:gd name="connsiteX0" fmla="*/ 0 w 8172823"/>
                <a:gd name="connsiteY0" fmla="*/ 1510736 h 3333559"/>
                <a:gd name="connsiteX1" fmla="*/ 5573059 w 8172823"/>
                <a:gd name="connsiteY1" fmla="*/ 61441 h 3333559"/>
                <a:gd name="connsiteX2" fmla="*/ 8172823 w 8172823"/>
                <a:gd name="connsiteY2" fmla="*/ 3333559 h 3333559"/>
              </a:gdLst>
              <a:ahLst/>
              <a:cxnLst>
                <a:cxn ang="0">
                  <a:pos x="connsiteX0" y="connsiteY0"/>
                </a:cxn>
                <a:cxn ang="0">
                  <a:pos x="connsiteX1" y="connsiteY1"/>
                </a:cxn>
                <a:cxn ang="0">
                  <a:pos x="connsiteX2" y="connsiteY2"/>
                </a:cxn>
              </a:cxnLst>
              <a:rect l="l" t="t" r="r" b="b"/>
              <a:pathLst>
                <a:path w="8172823" h="3333559">
                  <a:moveTo>
                    <a:pt x="0" y="1510736"/>
                  </a:moveTo>
                  <a:cubicBezTo>
                    <a:pt x="2105461" y="634186"/>
                    <a:pt x="4210922" y="-242363"/>
                    <a:pt x="5573059" y="61441"/>
                  </a:cubicBezTo>
                  <a:cubicBezTo>
                    <a:pt x="6935196" y="365245"/>
                    <a:pt x="8172823" y="3333559"/>
                    <a:pt x="8172823" y="333355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933765" y="1417638"/>
              <a:ext cx="2734235" cy="47978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latin typeface="Myriad Pro"/>
                <a:cs typeface="Myriad Pro"/>
              </a:rPr>
              <a:t>Runge-Kutta</a:t>
            </a:r>
            <a:r>
              <a:rPr lang="en-US" dirty="0" smtClean="0">
                <a:latin typeface="Myriad Pro"/>
                <a:cs typeface="Myriad Pro"/>
              </a:rPr>
              <a:t> in action</a:t>
            </a:r>
            <a:endParaRPr lang="en-US" dirty="0">
              <a:latin typeface="Myriad Pro"/>
              <a:cs typeface="Myriad Pro"/>
            </a:endParaRPr>
          </a:p>
        </p:txBody>
      </p:sp>
      <p:cxnSp>
        <p:nvCxnSpPr>
          <p:cNvPr id="5" name="Straight Arrow Connector 4"/>
          <p:cNvCxnSpPr/>
          <p:nvPr/>
        </p:nvCxnSpPr>
        <p:spPr>
          <a:xfrm flipV="1">
            <a:off x="1344706" y="1746344"/>
            <a:ext cx="0" cy="40358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4706" y="5770282"/>
            <a:ext cx="6810188"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82588" y="5662706"/>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637930" y="5653741"/>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idx="1"/>
          </p:nvPr>
        </p:nvSpPr>
        <p:spPr>
          <a:xfrm>
            <a:off x="1702545" y="5937623"/>
            <a:ext cx="778434" cy="569541"/>
          </a:xfrm>
        </p:spPr>
        <p:txBody>
          <a:bodyPr>
            <a:noAutofit/>
          </a:bodyPr>
          <a:lstStyle/>
          <a:p>
            <a:pPr marL="0" indent="0">
              <a:spcBef>
                <a:spcPts val="1500"/>
              </a:spcBef>
              <a:buNone/>
            </a:pPr>
            <a:r>
              <a:rPr lang="en-US" sz="2400" dirty="0" smtClean="0">
                <a:solidFill>
                  <a:srgbClr val="000000"/>
                </a:solidFill>
                <a:latin typeface="Myriad Pro"/>
                <a:cs typeface="Myriad Pro"/>
              </a:rPr>
              <a:t>x</a:t>
            </a:r>
            <a:r>
              <a:rPr lang="en-US" sz="2400" baseline="-25000" dirty="0">
                <a:solidFill>
                  <a:srgbClr val="000000"/>
                </a:solidFill>
                <a:latin typeface="Myriad Pro"/>
                <a:cs typeface="Myriad Pro"/>
              </a:rPr>
              <a:t>0</a:t>
            </a:r>
            <a:endParaRPr lang="en-US" sz="2400" baseline="-25000" dirty="0" smtClean="0">
              <a:solidFill>
                <a:srgbClr val="FF0000"/>
              </a:solidFill>
              <a:latin typeface="Myriad Pro"/>
              <a:cs typeface="Myriad Pro"/>
            </a:endParaRPr>
          </a:p>
          <a:p>
            <a:pPr marL="0" indent="0">
              <a:spcBef>
                <a:spcPts val="1500"/>
              </a:spcBef>
              <a:buNone/>
            </a:pPr>
            <a:endParaRPr lang="en-US" sz="2400" dirty="0" smtClean="0">
              <a:solidFill>
                <a:srgbClr val="FF0000"/>
              </a:solidFill>
              <a:latin typeface="Myriad Pro"/>
              <a:cs typeface="Myriad Pro"/>
            </a:endParaRPr>
          </a:p>
        </p:txBody>
      </p:sp>
      <p:sp>
        <p:nvSpPr>
          <p:cNvPr id="14" name="Content Placeholder 2"/>
          <p:cNvSpPr txBox="1">
            <a:spLocks/>
          </p:cNvSpPr>
          <p:nvPr/>
        </p:nvSpPr>
        <p:spPr>
          <a:xfrm>
            <a:off x="7436224" y="5937623"/>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1</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cxnSp>
        <p:nvCxnSpPr>
          <p:cNvPr id="16" name="Straight Connector 15"/>
          <p:cNvCxnSpPr/>
          <p:nvPr/>
        </p:nvCxnSpPr>
        <p:spPr>
          <a:xfrm flipH="1">
            <a:off x="1374592" y="1417638"/>
            <a:ext cx="6388351" cy="2699539"/>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1792192" y="3780118"/>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814047" y="5677647"/>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4634004" y="5952564"/>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0.5</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18" name="Oval 17"/>
          <p:cNvSpPr/>
          <p:nvPr/>
        </p:nvSpPr>
        <p:spPr>
          <a:xfrm>
            <a:off x="4738592" y="2529493"/>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792192" y="1730815"/>
            <a:ext cx="4329953" cy="830997"/>
          </a:xfrm>
          <a:prstGeom prst="rect">
            <a:avLst/>
          </a:prstGeom>
          <a:noFill/>
        </p:spPr>
        <p:txBody>
          <a:bodyPr wrap="square" rtlCol="0">
            <a:spAutoFit/>
          </a:bodyPr>
          <a:lstStyle/>
          <a:p>
            <a:r>
              <a:rPr lang="en-US" sz="2400" dirty="0" smtClean="0">
                <a:latin typeface="Myriad Pro"/>
                <a:cs typeface="Myriad Pro"/>
              </a:rPr>
              <a:t>Guess the value at the midpoint, assuming m</a:t>
            </a:r>
            <a:r>
              <a:rPr lang="en-US" sz="2400" baseline="-25000" dirty="0" smtClean="0">
                <a:latin typeface="Myriad Pro"/>
                <a:cs typeface="Myriad Pro"/>
              </a:rPr>
              <a:t>1</a:t>
            </a:r>
            <a:r>
              <a:rPr lang="en-US" sz="2400" dirty="0" smtClean="0">
                <a:latin typeface="Myriad Pro"/>
                <a:cs typeface="Myriad Pro"/>
              </a:rPr>
              <a:t> is correct</a:t>
            </a:r>
            <a:endParaRPr lang="en-US" sz="2400" dirty="0">
              <a:latin typeface="Myriad Pro"/>
              <a:cs typeface="Myriad Pro"/>
            </a:endParaRPr>
          </a:p>
        </p:txBody>
      </p:sp>
    </p:spTree>
    <p:extLst>
      <p:ext uri="{BB962C8B-B14F-4D97-AF65-F5344CB8AC3E}">
        <p14:creationId xmlns:p14="http://schemas.microsoft.com/office/powerpoint/2010/main" val="121971990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763060" y="1417638"/>
            <a:ext cx="8815294" cy="4797891"/>
            <a:chOff x="1852706" y="1417638"/>
            <a:chExt cx="8815294" cy="4797891"/>
          </a:xfrm>
        </p:grpSpPr>
        <p:sp>
          <p:nvSpPr>
            <p:cNvPr id="24" name="Freeform 23"/>
            <p:cNvSpPr/>
            <p:nvPr/>
          </p:nvSpPr>
          <p:spPr>
            <a:xfrm>
              <a:off x="1852706" y="2433735"/>
              <a:ext cx="8172823" cy="3333559"/>
            </a:xfrm>
            <a:custGeom>
              <a:avLst/>
              <a:gdLst>
                <a:gd name="connsiteX0" fmla="*/ 0 w 8172823"/>
                <a:gd name="connsiteY0" fmla="*/ 1510736 h 3333559"/>
                <a:gd name="connsiteX1" fmla="*/ 5573059 w 8172823"/>
                <a:gd name="connsiteY1" fmla="*/ 61441 h 3333559"/>
                <a:gd name="connsiteX2" fmla="*/ 8172823 w 8172823"/>
                <a:gd name="connsiteY2" fmla="*/ 3333559 h 3333559"/>
              </a:gdLst>
              <a:ahLst/>
              <a:cxnLst>
                <a:cxn ang="0">
                  <a:pos x="connsiteX0" y="connsiteY0"/>
                </a:cxn>
                <a:cxn ang="0">
                  <a:pos x="connsiteX1" y="connsiteY1"/>
                </a:cxn>
                <a:cxn ang="0">
                  <a:pos x="connsiteX2" y="connsiteY2"/>
                </a:cxn>
              </a:cxnLst>
              <a:rect l="l" t="t" r="r" b="b"/>
              <a:pathLst>
                <a:path w="8172823" h="3333559">
                  <a:moveTo>
                    <a:pt x="0" y="1510736"/>
                  </a:moveTo>
                  <a:cubicBezTo>
                    <a:pt x="2105461" y="634186"/>
                    <a:pt x="4210922" y="-242363"/>
                    <a:pt x="5573059" y="61441"/>
                  </a:cubicBezTo>
                  <a:cubicBezTo>
                    <a:pt x="6935196" y="365245"/>
                    <a:pt x="8172823" y="3333559"/>
                    <a:pt x="8172823" y="333355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933765" y="1417638"/>
              <a:ext cx="2734235" cy="47978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latin typeface="Myriad Pro"/>
                <a:cs typeface="Myriad Pro"/>
              </a:rPr>
              <a:t>Runge-Kutta</a:t>
            </a:r>
            <a:r>
              <a:rPr lang="en-US" dirty="0" smtClean="0">
                <a:latin typeface="Myriad Pro"/>
                <a:cs typeface="Myriad Pro"/>
              </a:rPr>
              <a:t> in action</a:t>
            </a:r>
            <a:endParaRPr lang="en-US" dirty="0">
              <a:latin typeface="Myriad Pro"/>
              <a:cs typeface="Myriad Pro"/>
            </a:endParaRPr>
          </a:p>
        </p:txBody>
      </p:sp>
      <p:cxnSp>
        <p:nvCxnSpPr>
          <p:cNvPr id="5" name="Straight Arrow Connector 4"/>
          <p:cNvCxnSpPr/>
          <p:nvPr/>
        </p:nvCxnSpPr>
        <p:spPr>
          <a:xfrm flipV="1">
            <a:off x="1344706" y="1746344"/>
            <a:ext cx="0" cy="40358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4706" y="5770282"/>
            <a:ext cx="6810188"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82588" y="5662706"/>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637930" y="5653741"/>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idx="1"/>
          </p:nvPr>
        </p:nvSpPr>
        <p:spPr>
          <a:xfrm>
            <a:off x="1702545" y="5937623"/>
            <a:ext cx="778434" cy="569541"/>
          </a:xfrm>
        </p:spPr>
        <p:txBody>
          <a:bodyPr>
            <a:noAutofit/>
          </a:bodyPr>
          <a:lstStyle/>
          <a:p>
            <a:pPr marL="0" indent="0">
              <a:spcBef>
                <a:spcPts val="1500"/>
              </a:spcBef>
              <a:buNone/>
            </a:pPr>
            <a:r>
              <a:rPr lang="en-US" sz="2400" dirty="0" smtClean="0">
                <a:solidFill>
                  <a:srgbClr val="000000"/>
                </a:solidFill>
                <a:latin typeface="Myriad Pro"/>
                <a:cs typeface="Myriad Pro"/>
              </a:rPr>
              <a:t>x</a:t>
            </a:r>
            <a:r>
              <a:rPr lang="en-US" sz="2400" baseline="-25000" dirty="0">
                <a:solidFill>
                  <a:srgbClr val="000000"/>
                </a:solidFill>
                <a:latin typeface="Myriad Pro"/>
                <a:cs typeface="Myriad Pro"/>
              </a:rPr>
              <a:t>0</a:t>
            </a:r>
            <a:endParaRPr lang="en-US" sz="2400" baseline="-25000" dirty="0" smtClean="0">
              <a:solidFill>
                <a:srgbClr val="FF0000"/>
              </a:solidFill>
              <a:latin typeface="Myriad Pro"/>
              <a:cs typeface="Myriad Pro"/>
            </a:endParaRPr>
          </a:p>
          <a:p>
            <a:pPr marL="0" indent="0">
              <a:spcBef>
                <a:spcPts val="1500"/>
              </a:spcBef>
              <a:buNone/>
            </a:pPr>
            <a:endParaRPr lang="en-US" sz="2400" dirty="0" smtClean="0">
              <a:solidFill>
                <a:srgbClr val="FF0000"/>
              </a:solidFill>
              <a:latin typeface="Myriad Pro"/>
              <a:cs typeface="Myriad Pro"/>
            </a:endParaRPr>
          </a:p>
        </p:txBody>
      </p:sp>
      <p:sp>
        <p:nvSpPr>
          <p:cNvPr id="14" name="Content Placeholder 2"/>
          <p:cNvSpPr txBox="1">
            <a:spLocks/>
          </p:cNvSpPr>
          <p:nvPr/>
        </p:nvSpPr>
        <p:spPr>
          <a:xfrm>
            <a:off x="7436224" y="5937623"/>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1</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cxnSp>
        <p:nvCxnSpPr>
          <p:cNvPr id="16" name="Straight Connector 15"/>
          <p:cNvCxnSpPr/>
          <p:nvPr/>
        </p:nvCxnSpPr>
        <p:spPr>
          <a:xfrm flipH="1">
            <a:off x="3887693" y="2350201"/>
            <a:ext cx="1852708" cy="608155"/>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1792192" y="3780118"/>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814047" y="5677647"/>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4634004" y="5952564"/>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0.5</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18" name="Oval 17"/>
          <p:cNvSpPr/>
          <p:nvPr/>
        </p:nvSpPr>
        <p:spPr>
          <a:xfrm>
            <a:off x="4738592" y="2529493"/>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648320" y="1792679"/>
            <a:ext cx="4329953" cy="461665"/>
          </a:xfrm>
          <a:prstGeom prst="rect">
            <a:avLst/>
          </a:prstGeom>
          <a:noFill/>
        </p:spPr>
        <p:txBody>
          <a:bodyPr wrap="square" rtlCol="0">
            <a:spAutoFit/>
          </a:bodyPr>
          <a:lstStyle/>
          <a:p>
            <a:r>
              <a:rPr lang="en-US" sz="2400" dirty="0" smtClean="0">
                <a:latin typeface="Myriad Pro"/>
                <a:cs typeface="Myriad Pro"/>
              </a:rPr>
              <a:t>Calculate the slope there, “m</a:t>
            </a:r>
            <a:r>
              <a:rPr lang="en-US" sz="2400" baseline="-25000" dirty="0" smtClean="0">
                <a:latin typeface="Myriad Pro"/>
                <a:cs typeface="Myriad Pro"/>
              </a:rPr>
              <a:t>2</a:t>
            </a:r>
            <a:r>
              <a:rPr lang="en-US" sz="2400" dirty="0" smtClean="0">
                <a:latin typeface="Myriad Pro"/>
                <a:cs typeface="Myriad Pro"/>
              </a:rPr>
              <a:t>”</a:t>
            </a:r>
            <a:endParaRPr lang="en-US" sz="2400" dirty="0">
              <a:latin typeface="Myriad Pro"/>
              <a:cs typeface="Myriad Pro"/>
            </a:endParaRPr>
          </a:p>
        </p:txBody>
      </p:sp>
    </p:spTree>
    <p:extLst>
      <p:ext uri="{BB962C8B-B14F-4D97-AF65-F5344CB8AC3E}">
        <p14:creationId xmlns:p14="http://schemas.microsoft.com/office/powerpoint/2010/main" val="380574156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763060" y="1417638"/>
            <a:ext cx="8815294" cy="4797891"/>
            <a:chOff x="1852706" y="1417638"/>
            <a:chExt cx="8815294" cy="4797891"/>
          </a:xfrm>
        </p:grpSpPr>
        <p:sp>
          <p:nvSpPr>
            <p:cNvPr id="24" name="Freeform 23"/>
            <p:cNvSpPr/>
            <p:nvPr/>
          </p:nvSpPr>
          <p:spPr>
            <a:xfrm>
              <a:off x="1852706" y="2433735"/>
              <a:ext cx="8172823" cy="3333559"/>
            </a:xfrm>
            <a:custGeom>
              <a:avLst/>
              <a:gdLst>
                <a:gd name="connsiteX0" fmla="*/ 0 w 8172823"/>
                <a:gd name="connsiteY0" fmla="*/ 1510736 h 3333559"/>
                <a:gd name="connsiteX1" fmla="*/ 5573059 w 8172823"/>
                <a:gd name="connsiteY1" fmla="*/ 61441 h 3333559"/>
                <a:gd name="connsiteX2" fmla="*/ 8172823 w 8172823"/>
                <a:gd name="connsiteY2" fmla="*/ 3333559 h 3333559"/>
              </a:gdLst>
              <a:ahLst/>
              <a:cxnLst>
                <a:cxn ang="0">
                  <a:pos x="connsiteX0" y="connsiteY0"/>
                </a:cxn>
                <a:cxn ang="0">
                  <a:pos x="connsiteX1" y="connsiteY1"/>
                </a:cxn>
                <a:cxn ang="0">
                  <a:pos x="connsiteX2" y="connsiteY2"/>
                </a:cxn>
              </a:cxnLst>
              <a:rect l="l" t="t" r="r" b="b"/>
              <a:pathLst>
                <a:path w="8172823" h="3333559">
                  <a:moveTo>
                    <a:pt x="0" y="1510736"/>
                  </a:moveTo>
                  <a:cubicBezTo>
                    <a:pt x="2105461" y="634186"/>
                    <a:pt x="4210922" y="-242363"/>
                    <a:pt x="5573059" y="61441"/>
                  </a:cubicBezTo>
                  <a:cubicBezTo>
                    <a:pt x="6935196" y="365245"/>
                    <a:pt x="8172823" y="3333559"/>
                    <a:pt x="8172823" y="333355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933765" y="1417638"/>
              <a:ext cx="2734235" cy="47978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latin typeface="Myriad Pro"/>
                <a:cs typeface="Myriad Pro"/>
              </a:rPr>
              <a:t>Runge-Kutta</a:t>
            </a:r>
            <a:r>
              <a:rPr lang="en-US" dirty="0" smtClean="0">
                <a:latin typeface="Myriad Pro"/>
                <a:cs typeface="Myriad Pro"/>
              </a:rPr>
              <a:t> in action</a:t>
            </a:r>
            <a:endParaRPr lang="en-US" dirty="0">
              <a:latin typeface="Myriad Pro"/>
              <a:cs typeface="Myriad Pro"/>
            </a:endParaRPr>
          </a:p>
        </p:txBody>
      </p:sp>
      <p:cxnSp>
        <p:nvCxnSpPr>
          <p:cNvPr id="5" name="Straight Arrow Connector 4"/>
          <p:cNvCxnSpPr/>
          <p:nvPr/>
        </p:nvCxnSpPr>
        <p:spPr>
          <a:xfrm flipV="1">
            <a:off x="1344706" y="1746344"/>
            <a:ext cx="0" cy="40358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4706" y="5770282"/>
            <a:ext cx="6810188"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82588" y="5662706"/>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637930" y="5653741"/>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idx="1"/>
          </p:nvPr>
        </p:nvSpPr>
        <p:spPr>
          <a:xfrm>
            <a:off x="1702545" y="5937623"/>
            <a:ext cx="778434" cy="569541"/>
          </a:xfrm>
        </p:spPr>
        <p:txBody>
          <a:bodyPr>
            <a:noAutofit/>
          </a:bodyPr>
          <a:lstStyle/>
          <a:p>
            <a:pPr marL="0" indent="0">
              <a:spcBef>
                <a:spcPts val="1500"/>
              </a:spcBef>
              <a:buNone/>
            </a:pPr>
            <a:r>
              <a:rPr lang="en-US" sz="2400" dirty="0" smtClean="0">
                <a:solidFill>
                  <a:srgbClr val="000000"/>
                </a:solidFill>
                <a:latin typeface="Myriad Pro"/>
                <a:cs typeface="Myriad Pro"/>
              </a:rPr>
              <a:t>x</a:t>
            </a:r>
            <a:r>
              <a:rPr lang="en-US" sz="2400" baseline="-25000" dirty="0">
                <a:solidFill>
                  <a:srgbClr val="000000"/>
                </a:solidFill>
                <a:latin typeface="Myriad Pro"/>
                <a:cs typeface="Myriad Pro"/>
              </a:rPr>
              <a:t>0</a:t>
            </a:r>
            <a:endParaRPr lang="en-US" sz="2400" baseline="-25000" dirty="0" smtClean="0">
              <a:solidFill>
                <a:srgbClr val="FF0000"/>
              </a:solidFill>
              <a:latin typeface="Myriad Pro"/>
              <a:cs typeface="Myriad Pro"/>
            </a:endParaRPr>
          </a:p>
          <a:p>
            <a:pPr marL="0" indent="0">
              <a:spcBef>
                <a:spcPts val="1500"/>
              </a:spcBef>
              <a:buNone/>
            </a:pPr>
            <a:endParaRPr lang="en-US" sz="2400" dirty="0" smtClean="0">
              <a:solidFill>
                <a:srgbClr val="FF0000"/>
              </a:solidFill>
              <a:latin typeface="Myriad Pro"/>
              <a:cs typeface="Myriad Pro"/>
            </a:endParaRPr>
          </a:p>
        </p:txBody>
      </p:sp>
      <p:sp>
        <p:nvSpPr>
          <p:cNvPr id="14" name="Content Placeholder 2"/>
          <p:cNvSpPr txBox="1">
            <a:spLocks/>
          </p:cNvSpPr>
          <p:nvPr/>
        </p:nvSpPr>
        <p:spPr>
          <a:xfrm>
            <a:off x="7436224" y="5937623"/>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1</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cxnSp>
        <p:nvCxnSpPr>
          <p:cNvPr id="16" name="Straight Connector 15"/>
          <p:cNvCxnSpPr/>
          <p:nvPr/>
        </p:nvCxnSpPr>
        <p:spPr>
          <a:xfrm flipH="1">
            <a:off x="1882589" y="1999938"/>
            <a:ext cx="5755341" cy="1889202"/>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1792192" y="3780118"/>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814047" y="5677647"/>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4634004" y="5952564"/>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0.5</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18" name="Oval 17"/>
          <p:cNvSpPr/>
          <p:nvPr/>
        </p:nvSpPr>
        <p:spPr>
          <a:xfrm>
            <a:off x="4712091" y="2831353"/>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741349" y="1631025"/>
            <a:ext cx="4329953" cy="1200328"/>
          </a:xfrm>
          <a:prstGeom prst="rect">
            <a:avLst/>
          </a:prstGeom>
          <a:noFill/>
        </p:spPr>
        <p:txBody>
          <a:bodyPr wrap="square" rtlCol="0">
            <a:spAutoFit/>
          </a:bodyPr>
          <a:lstStyle/>
          <a:p>
            <a:r>
              <a:rPr lang="en-US" sz="2400" dirty="0" smtClean="0">
                <a:latin typeface="Myriad Pro"/>
                <a:cs typeface="Myriad Pro"/>
              </a:rPr>
              <a:t>Guess the value of the midpoint again, assuming m</a:t>
            </a:r>
            <a:r>
              <a:rPr lang="en-US" sz="2400" baseline="-25000" dirty="0" smtClean="0">
                <a:latin typeface="Myriad Pro"/>
                <a:cs typeface="Myriad Pro"/>
              </a:rPr>
              <a:t>2</a:t>
            </a:r>
            <a:r>
              <a:rPr lang="en-US" sz="2400" dirty="0" smtClean="0">
                <a:latin typeface="Myriad Pro"/>
                <a:cs typeface="Myriad Pro"/>
              </a:rPr>
              <a:t> is correct for the interval</a:t>
            </a:r>
            <a:endParaRPr lang="en-US" sz="2400" dirty="0">
              <a:latin typeface="Myriad Pro"/>
              <a:cs typeface="Myriad Pro"/>
            </a:endParaRPr>
          </a:p>
        </p:txBody>
      </p:sp>
    </p:spTree>
    <p:extLst>
      <p:ext uri="{BB962C8B-B14F-4D97-AF65-F5344CB8AC3E}">
        <p14:creationId xmlns:p14="http://schemas.microsoft.com/office/powerpoint/2010/main" val="24828611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763060" y="1417638"/>
            <a:ext cx="8815294" cy="4797891"/>
            <a:chOff x="1852706" y="1417638"/>
            <a:chExt cx="8815294" cy="4797891"/>
          </a:xfrm>
        </p:grpSpPr>
        <p:sp>
          <p:nvSpPr>
            <p:cNvPr id="24" name="Freeform 23"/>
            <p:cNvSpPr/>
            <p:nvPr/>
          </p:nvSpPr>
          <p:spPr>
            <a:xfrm>
              <a:off x="1852706" y="2433735"/>
              <a:ext cx="8172823" cy="3333559"/>
            </a:xfrm>
            <a:custGeom>
              <a:avLst/>
              <a:gdLst>
                <a:gd name="connsiteX0" fmla="*/ 0 w 8172823"/>
                <a:gd name="connsiteY0" fmla="*/ 1510736 h 3333559"/>
                <a:gd name="connsiteX1" fmla="*/ 5573059 w 8172823"/>
                <a:gd name="connsiteY1" fmla="*/ 61441 h 3333559"/>
                <a:gd name="connsiteX2" fmla="*/ 8172823 w 8172823"/>
                <a:gd name="connsiteY2" fmla="*/ 3333559 h 3333559"/>
              </a:gdLst>
              <a:ahLst/>
              <a:cxnLst>
                <a:cxn ang="0">
                  <a:pos x="connsiteX0" y="connsiteY0"/>
                </a:cxn>
                <a:cxn ang="0">
                  <a:pos x="connsiteX1" y="connsiteY1"/>
                </a:cxn>
                <a:cxn ang="0">
                  <a:pos x="connsiteX2" y="connsiteY2"/>
                </a:cxn>
              </a:cxnLst>
              <a:rect l="l" t="t" r="r" b="b"/>
              <a:pathLst>
                <a:path w="8172823" h="3333559">
                  <a:moveTo>
                    <a:pt x="0" y="1510736"/>
                  </a:moveTo>
                  <a:cubicBezTo>
                    <a:pt x="2105461" y="634186"/>
                    <a:pt x="4210922" y="-242363"/>
                    <a:pt x="5573059" y="61441"/>
                  </a:cubicBezTo>
                  <a:cubicBezTo>
                    <a:pt x="6935196" y="365245"/>
                    <a:pt x="8172823" y="3333559"/>
                    <a:pt x="8172823" y="333355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933765" y="1417638"/>
              <a:ext cx="2734235" cy="47978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latin typeface="Myriad Pro"/>
                <a:cs typeface="Myriad Pro"/>
              </a:rPr>
              <a:t>Runge-Kutta</a:t>
            </a:r>
            <a:r>
              <a:rPr lang="en-US" dirty="0" smtClean="0">
                <a:latin typeface="Myriad Pro"/>
                <a:cs typeface="Myriad Pro"/>
              </a:rPr>
              <a:t> in action</a:t>
            </a:r>
            <a:endParaRPr lang="en-US" dirty="0">
              <a:latin typeface="Myriad Pro"/>
              <a:cs typeface="Myriad Pro"/>
            </a:endParaRPr>
          </a:p>
        </p:txBody>
      </p:sp>
      <p:cxnSp>
        <p:nvCxnSpPr>
          <p:cNvPr id="5" name="Straight Arrow Connector 4"/>
          <p:cNvCxnSpPr/>
          <p:nvPr/>
        </p:nvCxnSpPr>
        <p:spPr>
          <a:xfrm flipV="1">
            <a:off x="1344706" y="1746344"/>
            <a:ext cx="0" cy="40358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4706" y="5770282"/>
            <a:ext cx="6810188"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82588" y="5662706"/>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637930" y="5653741"/>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idx="1"/>
          </p:nvPr>
        </p:nvSpPr>
        <p:spPr>
          <a:xfrm>
            <a:off x="1702545" y="5937623"/>
            <a:ext cx="778434" cy="569541"/>
          </a:xfrm>
        </p:spPr>
        <p:txBody>
          <a:bodyPr>
            <a:noAutofit/>
          </a:bodyPr>
          <a:lstStyle/>
          <a:p>
            <a:pPr marL="0" indent="0">
              <a:spcBef>
                <a:spcPts val="1500"/>
              </a:spcBef>
              <a:buNone/>
            </a:pPr>
            <a:r>
              <a:rPr lang="en-US" sz="2400" dirty="0" smtClean="0">
                <a:solidFill>
                  <a:srgbClr val="000000"/>
                </a:solidFill>
                <a:latin typeface="Myriad Pro"/>
                <a:cs typeface="Myriad Pro"/>
              </a:rPr>
              <a:t>x</a:t>
            </a:r>
            <a:r>
              <a:rPr lang="en-US" sz="2400" baseline="-25000" dirty="0">
                <a:solidFill>
                  <a:srgbClr val="000000"/>
                </a:solidFill>
                <a:latin typeface="Myriad Pro"/>
                <a:cs typeface="Myriad Pro"/>
              </a:rPr>
              <a:t>0</a:t>
            </a:r>
            <a:endParaRPr lang="en-US" sz="2400" baseline="-25000" dirty="0" smtClean="0">
              <a:solidFill>
                <a:srgbClr val="FF0000"/>
              </a:solidFill>
              <a:latin typeface="Myriad Pro"/>
              <a:cs typeface="Myriad Pro"/>
            </a:endParaRPr>
          </a:p>
          <a:p>
            <a:pPr marL="0" indent="0">
              <a:spcBef>
                <a:spcPts val="1500"/>
              </a:spcBef>
              <a:buNone/>
            </a:pPr>
            <a:endParaRPr lang="en-US" sz="2400" dirty="0" smtClean="0">
              <a:solidFill>
                <a:srgbClr val="FF0000"/>
              </a:solidFill>
              <a:latin typeface="Myriad Pro"/>
              <a:cs typeface="Myriad Pro"/>
            </a:endParaRPr>
          </a:p>
        </p:txBody>
      </p:sp>
      <p:sp>
        <p:nvSpPr>
          <p:cNvPr id="14" name="Content Placeholder 2"/>
          <p:cNvSpPr txBox="1">
            <a:spLocks/>
          </p:cNvSpPr>
          <p:nvPr/>
        </p:nvSpPr>
        <p:spPr>
          <a:xfrm>
            <a:off x="7436224" y="5937623"/>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1</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cxnSp>
        <p:nvCxnSpPr>
          <p:cNvPr id="16" name="Straight Connector 15"/>
          <p:cNvCxnSpPr/>
          <p:nvPr/>
        </p:nvCxnSpPr>
        <p:spPr>
          <a:xfrm flipH="1">
            <a:off x="4000099" y="2771589"/>
            <a:ext cx="1487044" cy="357070"/>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1792192" y="3780118"/>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814047" y="5677647"/>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4634004" y="5952564"/>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0.5</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18" name="Oval 17"/>
          <p:cNvSpPr/>
          <p:nvPr/>
        </p:nvSpPr>
        <p:spPr>
          <a:xfrm>
            <a:off x="4712091" y="2831353"/>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741349" y="1631025"/>
            <a:ext cx="4329953" cy="461665"/>
          </a:xfrm>
          <a:prstGeom prst="rect">
            <a:avLst/>
          </a:prstGeom>
          <a:noFill/>
        </p:spPr>
        <p:txBody>
          <a:bodyPr wrap="square" rtlCol="0">
            <a:spAutoFit/>
          </a:bodyPr>
          <a:lstStyle/>
          <a:p>
            <a:r>
              <a:rPr lang="en-US" sz="2400" dirty="0" smtClean="0">
                <a:latin typeface="Myriad Pro"/>
                <a:cs typeface="Myriad Pro"/>
              </a:rPr>
              <a:t>Calculate the slope there, “m</a:t>
            </a:r>
            <a:r>
              <a:rPr lang="en-US" sz="2400" baseline="-25000" dirty="0" smtClean="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Tree>
    <p:extLst>
      <p:ext uri="{BB962C8B-B14F-4D97-AF65-F5344CB8AC3E}">
        <p14:creationId xmlns:p14="http://schemas.microsoft.com/office/powerpoint/2010/main" val="301816332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763060" y="1417638"/>
            <a:ext cx="8815294" cy="4797891"/>
            <a:chOff x="1852706" y="1417638"/>
            <a:chExt cx="8815294" cy="4797891"/>
          </a:xfrm>
        </p:grpSpPr>
        <p:sp>
          <p:nvSpPr>
            <p:cNvPr id="24" name="Freeform 23"/>
            <p:cNvSpPr/>
            <p:nvPr/>
          </p:nvSpPr>
          <p:spPr>
            <a:xfrm>
              <a:off x="1852706" y="2433735"/>
              <a:ext cx="8172823" cy="3333559"/>
            </a:xfrm>
            <a:custGeom>
              <a:avLst/>
              <a:gdLst>
                <a:gd name="connsiteX0" fmla="*/ 0 w 8172823"/>
                <a:gd name="connsiteY0" fmla="*/ 1510736 h 3333559"/>
                <a:gd name="connsiteX1" fmla="*/ 5573059 w 8172823"/>
                <a:gd name="connsiteY1" fmla="*/ 61441 h 3333559"/>
                <a:gd name="connsiteX2" fmla="*/ 8172823 w 8172823"/>
                <a:gd name="connsiteY2" fmla="*/ 3333559 h 3333559"/>
              </a:gdLst>
              <a:ahLst/>
              <a:cxnLst>
                <a:cxn ang="0">
                  <a:pos x="connsiteX0" y="connsiteY0"/>
                </a:cxn>
                <a:cxn ang="0">
                  <a:pos x="connsiteX1" y="connsiteY1"/>
                </a:cxn>
                <a:cxn ang="0">
                  <a:pos x="connsiteX2" y="connsiteY2"/>
                </a:cxn>
              </a:cxnLst>
              <a:rect l="l" t="t" r="r" b="b"/>
              <a:pathLst>
                <a:path w="8172823" h="3333559">
                  <a:moveTo>
                    <a:pt x="0" y="1510736"/>
                  </a:moveTo>
                  <a:cubicBezTo>
                    <a:pt x="2105461" y="634186"/>
                    <a:pt x="4210922" y="-242363"/>
                    <a:pt x="5573059" y="61441"/>
                  </a:cubicBezTo>
                  <a:cubicBezTo>
                    <a:pt x="6935196" y="365245"/>
                    <a:pt x="8172823" y="3333559"/>
                    <a:pt x="8172823" y="333355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933765" y="1417638"/>
              <a:ext cx="2734235" cy="47978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latin typeface="Myriad Pro"/>
                <a:cs typeface="Myriad Pro"/>
              </a:rPr>
              <a:t>Runge-Kutta</a:t>
            </a:r>
            <a:r>
              <a:rPr lang="en-US" dirty="0" smtClean="0">
                <a:latin typeface="Myriad Pro"/>
                <a:cs typeface="Myriad Pro"/>
              </a:rPr>
              <a:t> in action</a:t>
            </a:r>
            <a:endParaRPr lang="en-US" dirty="0">
              <a:latin typeface="Myriad Pro"/>
              <a:cs typeface="Myriad Pro"/>
            </a:endParaRPr>
          </a:p>
        </p:txBody>
      </p:sp>
      <p:cxnSp>
        <p:nvCxnSpPr>
          <p:cNvPr id="5" name="Straight Arrow Connector 4"/>
          <p:cNvCxnSpPr/>
          <p:nvPr/>
        </p:nvCxnSpPr>
        <p:spPr>
          <a:xfrm flipV="1">
            <a:off x="1344706" y="1746344"/>
            <a:ext cx="0" cy="40358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4706" y="5770282"/>
            <a:ext cx="6810188"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82588" y="5662706"/>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637930" y="5653741"/>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idx="1"/>
          </p:nvPr>
        </p:nvSpPr>
        <p:spPr>
          <a:xfrm>
            <a:off x="1702545" y="5937623"/>
            <a:ext cx="778434" cy="569541"/>
          </a:xfrm>
        </p:spPr>
        <p:txBody>
          <a:bodyPr>
            <a:noAutofit/>
          </a:bodyPr>
          <a:lstStyle/>
          <a:p>
            <a:pPr marL="0" indent="0">
              <a:spcBef>
                <a:spcPts val="1500"/>
              </a:spcBef>
              <a:buNone/>
            </a:pPr>
            <a:r>
              <a:rPr lang="en-US" sz="2400" dirty="0" smtClean="0">
                <a:solidFill>
                  <a:srgbClr val="000000"/>
                </a:solidFill>
                <a:latin typeface="Myriad Pro"/>
                <a:cs typeface="Myriad Pro"/>
              </a:rPr>
              <a:t>x</a:t>
            </a:r>
            <a:r>
              <a:rPr lang="en-US" sz="2400" baseline="-25000" dirty="0">
                <a:solidFill>
                  <a:srgbClr val="000000"/>
                </a:solidFill>
                <a:latin typeface="Myriad Pro"/>
                <a:cs typeface="Myriad Pro"/>
              </a:rPr>
              <a:t>0</a:t>
            </a:r>
            <a:endParaRPr lang="en-US" sz="2400" baseline="-25000" dirty="0" smtClean="0">
              <a:solidFill>
                <a:srgbClr val="FF0000"/>
              </a:solidFill>
              <a:latin typeface="Myriad Pro"/>
              <a:cs typeface="Myriad Pro"/>
            </a:endParaRPr>
          </a:p>
          <a:p>
            <a:pPr marL="0" indent="0">
              <a:spcBef>
                <a:spcPts val="1500"/>
              </a:spcBef>
              <a:buNone/>
            </a:pPr>
            <a:endParaRPr lang="en-US" sz="2400" dirty="0" smtClean="0">
              <a:solidFill>
                <a:srgbClr val="FF0000"/>
              </a:solidFill>
              <a:latin typeface="Myriad Pro"/>
              <a:cs typeface="Myriad Pro"/>
            </a:endParaRPr>
          </a:p>
        </p:txBody>
      </p:sp>
      <p:sp>
        <p:nvSpPr>
          <p:cNvPr id="14" name="Content Placeholder 2"/>
          <p:cNvSpPr txBox="1">
            <a:spLocks/>
          </p:cNvSpPr>
          <p:nvPr/>
        </p:nvSpPr>
        <p:spPr>
          <a:xfrm>
            <a:off x="7436224" y="5937623"/>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1</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28" name="Oval 27"/>
          <p:cNvSpPr/>
          <p:nvPr/>
        </p:nvSpPr>
        <p:spPr>
          <a:xfrm>
            <a:off x="1792192" y="3780118"/>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814047" y="5677647"/>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4634004" y="5952564"/>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0.5</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18" name="Oval 17"/>
          <p:cNvSpPr/>
          <p:nvPr/>
        </p:nvSpPr>
        <p:spPr>
          <a:xfrm>
            <a:off x="7540812" y="2408394"/>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741349" y="1631025"/>
            <a:ext cx="4329953" cy="1200328"/>
          </a:xfrm>
          <a:prstGeom prst="rect">
            <a:avLst/>
          </a:prstGeom>
          <a:noFill/>
        </p:spPr>
        <p:txBody>
          <a:bodyPr wrap="square" rtlCol="0">
            <a:spAutoFit/>
          </a:bodyPr>
          <a:lstStyle/>
          <a:p>
            <a:r>
              <a:rPr lang="en-US" sz="2400" dirty="0" smtClean="0">
                <a:latin typeface="Myriad Pro"/>
                <a:cs typeface="Myriad Pro"/>
              </a:rPr>
              <a:t>Guess the value of the endpoint, assuming m</a:t>
            </a:r>
            <a:r>
              <a:rPr lang="en-US" sz="2400" baseline="-25000" dirty="0" smtClean="0">
                <a:latin typeface="Myriad Pro"/>
                <a:cs typeface="Myriad Pro"/>
              </a:rPr>
              <a:t>3</a:t>
            </a:r>
            <a:r>
              <a:rPr lang="en-US" sz="2400" dirty="0" smtClean="0">
                <a:latin typeface="Myriad Pro"/>
                <a:cs typeface="Myriad Pro"/>
              </a:rPr>
              <a:t> is correct for the interval</a:t>
            </a:r>
            <a:endParaRPr lang="en-US" sz="2400" dirty="0">
              <a:latin typeface="Myriad Pro"/>
              <a:cs typeface="Myriad Pro"/>
            </a:endParaRPr>
          </a:p>
        </p:txBody>
      </p:sp>
      <p:cxnSp>
        <p:nvCxnSpPr>
          <p:cNvPr id="20" name="Straight Connector 19"/>
          <p:cNvCxnSpPr/>
          <p:nvPr/>
        </p:nvCxnSpPr>
        <p:spPr>
          <a:xfrm flipH="1">
            <a:off x="1882588" y="2445748"/>
            <a:ext cx="5961531" cy="1431487"/>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290595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763060" y="1417638"/>
            <a:ext cx="8815294" cy="4797891"/>
            <a:chOff x="1852706" y="1417638"/>
            <a:chExt cx="8815294" cy="4797891"/>
          </a:xfrm>
        </p:grpSpPr>
        <p:sp>
          <p:nvSpPr>
            <p:cNvPr id="24" name="Freeform 23"/>
            <p:cNvSpPr/>
            <p:nvPr/>
          </p:nvSpPr>
          <p:spPr>
            <a:xfrm>
              <a:off x="1852706" y="2433735"/>
              <a:ext cx="8172823" cy="3333559"/>
            </a:xfrm>
            <a:custGeom>
              <a:avLst/>
              <a:gdLst>
                <a:gd name="connsiteX0" fmla="*/ 0 w 8172823"/>
                <a:gd name="connsiteY0" fmla="*/ 1510736 h 3333559"/>
                <a:gd name="connsiteX1" fmla="*/ 5573059 w 8172823"/>
                <a:gd name="connsiteY1" fmla="*/ 61441 h 3333559"/>
                <a:gd name="connsiteX2" fmla="*/ 8172823 w 8172823"/>
                <a:gd name="connsiteY2" fmla="*/ 3333559 h 3333559"/>
              </a:gdLst>
              <a:ahLst/>
              <a:cxnLst>
                <a:cxn ang="0">
                  <a:pos x="connsiteX0" y="connsiteY0"/>
                </a:cxn>
                <a:cxn ang="0">
                  <a:pos x="connsiteX1" y="connsiteY1"/>
                </a:cxn>
                <a:cxn ang="0">
                  <a:pos x="connsiteX2" y="connsiteY2"/>
                </a:cxn>
              </a:cxnLst>
              <a:rect l="l" t="t" r="r" b="b"/>
              <a:pathLst>
                <a:path w="8172823" h="3333559">
                  <a:moveTo>
                    <a:pt x="0" y="1510736"/>
                  </a:moveTo>
                  <a:cubicBezTo>
                    <a:pt x="2105461" y="634186"/>
                    <a:pt x="4210922" y="-242363"/>
                    <a:pt x="5573059" y="61441"/>
                  </a:cubicBezTo>
                  <a:cubicBezTo>
                    <a:pt x="6935196" y="365245"/>
                    <a:pt x="8172823" y="3333559"/>
                    <a:pt x="8172823" y="333355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933765" y="1417638"/>
              <a:ext cx="2734235" cy="47978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latin typeface="Myriad Pro"/>
                <a:cs typeface="Myriad Pro"/>
              </a:rPr>
              <a:t>Runge-Kutta</a:t>
            </a:r>
            <a:r>
              <a:rPr lang="en-US" dirty="0" smtClean="0">
                <a:latin typeface="Myriad Pro"/>
                <a:cs typeface="Myriad Pro"/>
              </a:rPr>
              <a:t> in action</a:t>
            </a:r>
            <a:endParaRPr lang="en-US" dirty="0">
              <a:latin typeface="Myriad Pro"/>
              <a:cs typeface="Myriad Pro"/>
            </a:endParaRPr>
          </a:p>
        </p:txBody>
      </p:sp>
      <p:cxnSp>
        <p:nvCxnSpPr>
          <p:cNvPr id="5" name="Straight Arrow Connector 4"/>
          <p:cNvCxnSpPr/>
          <p:nvPr/>
        </p:nvCxnSpPr>
        <p:spPr>
          <a:xfrm flipV="1">
            <a:off x="1344706" y="1746344"/>
            <a:ext cx="0" cy="40358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4706" y="5770282"/>
            <a:ext cx="6810188"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82588" y="5662706"/>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637930" y="5653741"/>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idx="1"/>
          </p:nvPr>
        </p:nvSpPr>
        <p:spPr>
          <a:xfrm>
            <a:off x="1702545" y="5937623"/>
            <a:ext cx="778434" cy="569541"/>
          </a:xfrm>
        </p:spPr>
        <p:txBody>
          <a:bodyPr>
            <a:noAutofit/>
          </a:bodyPr>
          <a:lstStyle/>
          <a:p>
            <a:pPr marL="0" indent="0">
              <a:spcBef>
                <a:spcPts val="1500"/>
              </a:spcBef>
              <a:buNone/>
            </a:pPr>
            <a:r>
              <a:rPr lang="en-US" sz="2400" dirty="0" smtClean="0">
                <a:solidFill>
                  <a:srgbClr val="000000"/>
                </a:solidFill>
                <a:latin typeface="Myriad Pro"/>
                <a:cs typeface="Myriad Pro"/>
              </a:rPr>
              <a:t>x</a:t>
            </a:r>
            <a:r>
              <a:rPr lang="en-US" sz="2400" baseline="-25000" dirty="0">
                <a:solidFill>
                  <a:srgbClr val="000000"/>
                </a:solidFill>
                <a:latin typeface="Myriad Pro"/>
                <a:cs typeface="Myriad Pro"/>
              </a:rPr>
              <a:t>0</a:t>
            </a:r>
            <a:endParaRPr lang="en-US" sz="2400" baseline="-25000" dirty="0" smtClean="0">
              <a:solidFill>
                <a:srgbClr val="FF0000"/>
              </a:solidFill>
              <a:latin typeface="Myriad Pro"/>
              <a:cs typeface="Myriad Pro"/>
            </a:endParaRPr>
          </a:p>
          <a:p>
            <a:pPr marL="0" indent="0">
              <a:spcBef>
                <a:spcPts val="1500"/>
              </a:spcBef>
              <a:buNone/>
            </a:pPr>
            <a:endParaRPr lang="en-US" sz="2400" dirty="0" smtClean="0">
              <a:solidFill>
                <a:srgbClr val="FF0000"/>
              </a:solidFill>
              <a:latin typeface="Myriad Pro"/>
              <a:cs typeface="Myriad Pro"/>
            </a:endParaRPr>
          </a:p>
        </p:txBody>
      </p:sp>
      <p:sp>
        <p:nvSpPr>
          <p:cNvPr id="14" name="Content Placeholder 2"/>
          <p:cNvSpPr txBox="1">
            <a:spLocks/>
          </p:cNvSpPr>
          <p:nvPr/>
        </p:nvSpPr>
        <p:spPr>
          <a:xfrm>
            <a:off x="7436224" y="5937623"/>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1</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28" name="Oval 27"/>
          <p:cNvSpPr/>
          <p:nvPr/>
        </p:nvSpPr>
        <p:spPr>
          <a:xfrm>
            <a:off x="1792192" y="3780118"/>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814047" y="5677647"/>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4634004" y="5952564"/>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0.5</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18" name="Oval 17"/>
          <p:cNvSpPr/>
          <p:nvPr/>
        </p:nvSpPr>
        <p:spPr>
          <a:xfrm>
            <a:off x="7540812" y="2408394"/>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4034115" y="1515511"/>
            <a:ext cx="4329953" cy="461665"/>
          </a:xfrm>
          <a:prstGeom prst="rect">
            <a:avLst/>
          </a:prstGeom>
          <a:noFill/>
        </p:spPr>
        <p:txBody>
          <a:bodyPr wrap="square" rtlCol="0">
            <a:spAutoFit/>
          </a:bodyPr>
          <a:lstStyle/>
          <a:p>
            <a:r>
              <a:rPr lang="en-US" sz="2400" dirty="0" smtClean="0">
                <a:latin typeface="Myriad Pro"/>
                <a:cs typeface="Myriad Pro"/>
              </a:rPr>
              <a:t>Calculate the slope there, “m</a:t>
            </a:r>
            <a:r>
              <a:rPr lang="en-US" sz="2400" baseline="-25000" dirty="0" smtClean="0">
                <a:latin typeface="Myriad Pro"/>
                <a:cs typeface="Myriad Pro"/>
              </a:rPr>
              <a:t>4</a:t>
            </a:r>
            <a:r>
              <a:rPr lang="en-US" sz="2400" dirty="0" smtClean="0">
                <a:latin typeface="Myriad Pro"/>
                <a:cs typeface="Myriad Pro"/>
              </a:rPr>
              <a:t>”</a:t>
            </a:r>
            <a:endParaRPr lang="en-US" sz="2400" dirty="0">
              <a:latin typeface="Myriad Pro"/>
              <a:cs typeface="Myriad Pro"/>
            </a:endParaRPr>
          </a:p>
        </p:txBody>
      </p:sp>
      <p:cxnSp>
        <p:nvCxnSpPr>
          <p:cNvPr id="22" name="Straight Connector 21"/>
          <p:cNvCxnSpPr/>
          <p:nvPr/>
        </p:nvCxnSpPr>
        <p:spPr>
          <a:xfrm flipH="1" flipV="1">
            <a:off x="7000862" y="2181411"/>
            <a:ext cx="1154032" cy="582707"/>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393332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1763060" y="1417638"/>
            <a:ext cx="8815294" cy="4797891"/>
            <a:chOff x="1852706" y="1417638"/>
            <a:chExt cx="8815294" cy="4797891"/>
          </a:xfrm>
        </p:grpSpPr>
        <p:sp>
          <p:nvSpPr>
            <p:cNvPr id="24" name="Freeform 23"/>
            <p:cNvSpPr/>
            <p:nvPr/>
          </p:nvSpPr>
          <p:spPr>
            <a:xfrm>
              <a:off x="1852706" y="2433735"/>
              <a:ext cx="8172823" cy="3333559"/>
            </a:xfrm>
            <a:custGeom>
              <a:avLst/>
              <a:gdLst>
                <a:gd name="connsiteX0" fmla="*/ 0 w 8172823"/>
                <a:gd name="connsiteY0" fmla="*/ 1510736 h 3333559"/>
                <a:gd name="connsiteX1" fmla="*/ 5573059 w 8172823"/>
                <a:gd name="connsiteY1" fmla="*/ 61441 h 3333559"/>
                <a:gd name="connsiteX2" fmla="*/ 8172823 w 8172823"/>
                <a:gd name="connsiteY2" fmla="*/ 3333559 h 3333559"/>
              </a:gdLst>
              <a:ahLst/>
              <a:cxnLst>
                <a:cxn ang="0">
                  <a:pos x="connsiteX0" y="connsiteY0"/>
                </a:cxn>
                <a:cxn ang="0">
                  <a:pos x="connsiteX1" y="connsiteY1"/>
                </a:cxn>
                <a:cxn ang="0">
                  <a:pos x="connsiteX2" y="connsiteY2"/>
                </a:cxn>
              </a:cxnLst>
              <a:rect l="l" t="t" r="r" b="b"/>
              <a:pathLst>
                <a:path w="8172823" h="3333559">
                  <a:moveTo>
                    <a:pt x="0" y="1510736"/>
                  </a:moveTo>
                  <a:cubicBezTo>
                    <a:pt x="2105461" y="634186"/>
                    <a:pt x="4210922" y="-242363"/>
                    <a:pt x="5573059" y="61441"/>
                  </a:cubicBezTo>
                  <a:cubicBezTo>
                    <a:pt x="6935196" y="365245"/>
                    <a:pt x="8172823" y="3333559"/>
                    <a:pt x="8172823" y="3333559"/>
                  </a:cubicBezTo>
                </a:path>
              </a:pathLst>
            </a:custGeom>
            <a:ln>
              <a:solidFill>
                <a:srgbClr val="00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5" name="Rectangle 24"/>
            <p:cNvSpPr/>
            <p:nvPr/>
          </p:nvSpPr>
          <p:spPr>
            <a:xfrm>
              <a:off x="7933765" y="1417638"/>
              <a:ext cx="2734235" cy="479789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err="1" smtClean="0">
                <a:latin typeface="Myriad Pro"/>
                <a:cs typeface="Myriad Pro"/>
              </a:rPr>
              <a:t>Runge-Kutta</a:t>
            </a:r>
            <a:r>
              <a:rPr lang="en-US" dirty="0" smtClean="0">
                <a:latin typeface="Myriad Pro"/>
                <a:cs typeface="Myriad Pro"/>
              </a:rPr>
              <a:t> in action</a:t>
            </a:r>
            <a:endParaRPr lang="en-US" dirty="0">
              <a:latin typeface="Myriad Pro"/>
              <a:cs typeface="Myriad Pro"/>
            </a:endParaRPr>
          </a:p>
        </p:txBody>
      </p:sp>
      <p:cxnSp>
        <p:nvCxnSpPr>
          <p:cNvPr id="5" name="Straight Arrow Connector 4"/>
          <p:cNvCxnSpPr/>
          <p:nvPr/>
        </p:nvCxnSpPr>
        <p:spPr>
          <a:xfrm flipV="1">
            <a:off x="1344706" y="1746344"/>
            <a:ext cx="0" cy="403589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1344706" y="5770282"/>
            <a:ext cx="6810188" cy="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882588" y="5662706"/>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637930" y="5653741"/>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Content Placeholder 2"/>
          <p:cNvSpPr>
            <a:spLocks noGrp="1"/>
          </p:cNvSpPr>
          <p:nvPr>
            <p:ph idx="1"/>
          </p:nvPr>
        </p:nvSpPr>
        <p:spPr>
          <a:xfrm>
            <a:off x="1702545" y="5937623"/>
            <a:ext cx="778434" cy="569541"/>
          </a:xfrm>
        </p:spPr>
        <p:txBody>
          <a:bodyPr>
            <a:noAutofit/>
          </a:bodyPr>
          <a:lstStyle/>
          <a:p>
            <a:pPr marL="0" indent="0">
              <a:spcBef>
                <a:spcPts val="1500"/>
              </a:spcBef>
              <a:buNone/>
            </a:pPr>
            <a:r>
              <a:rPr lang="en-US" sz="2400" dirty="0" smtClean="0">
                <a:solidFill>
                  <a:srgbClr val="000000"/>
                </a:solidFill>
                <a:latin typeface="Myriad Pro"/>
                <a:cs typeface="Myriad Pro"/>
              </a:rPr>
              <a:t>x</a:t>
            </a:r>
            <a:r>
              <a:rPr lang="en-US" sz="2400" baseline="-25000" dirty="0">
                <a:solidFill>
                  <a:srgbClr val="000000"/>
                </a:solidFill>
                <a:latin typeface="Myriad Pro"/>
                <a:cs typeface="Myriad Pro"/>
              </a:rPr>
              <a:t>0</a:t>
            </a:r>
            <a:endParaRPr lang="en-US" sz="2400" baseline="-25000" dirty="0" smtClean="0">
              <a:solidFill>
                <a:srgbClr val="FF0000"/>
              </a:solidFill>
              <a:latin typeface="Myriad Pro"/>
              <a:cs typeface="Myriad Pro"/>
            </a:endParaRPr>
          </a:p>
          <a:p>
            <a:pPr marL="0" indent="0">
              <a:spcBef>
                <a:spcPts val="1500"/>
              </a:spcBef>
              <a:buNone/>
            </a:pPr>
            <a:endParaRPr lang="en-US" sz="2400" dirty="0" smtClean="0">
              <a:solidFill>
                <a:srgbClr val="FF0000"/>
              </a:solidFill>
              <a:latin typeface="Myriad Pro"/>
              <a:cs typeface="Myriad Pro"/>
            </a:endParaRPr>
          </a:p>
        </p:txBody>
      </p:sp>
      <p:sp>
        <p:nvSpPr>
          <p:cNvPr id="14" name="Content Placeholder 2"/>
          <p:cNvSpPr txBox="1">
            <a:spLocks/>
          </p:cNvSpPr>
          <p:nvPr/>
        </p:nvSpPr>
        <p:spPr>
          <a:xfrm>
            <a:off x="7436224" y="5937623"/>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1</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28" name="Oval 27"/>
          <p:cNvSpPr/>
          <p:nvPr/>
        </p:nvSpPr>
        <p:spPr>
          <a:xfrm>
            <a:off x="1792192" y="3780118"/>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4814047" y="5677647"/>
            <a:ext cx="0" cy="28388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Content Placeholder 2"/>
          <p:cNvSpPr txBox="1">
            <a:spLocks/>
          </p:cNvSpPr>
          <p:nvPr/>
        </p:nvSpPr>
        <p:spPr>
          <a:xfrm>
            <a:off x="4634004" y="5952564"/>
            <a:ext cx="778434" cy="5695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1500"/>
              </a:spcBef>
              <a:buFont typeface="Arial"/>
              <a:buNone/>
            </a:pPr>
            <a:r>
              <a:rPr lang="en-US" sz="2400" dirty="0" smtClean="0">
                <a:solidFill>
                  <a:srgbClr val="000000"/>
                </a:solidFill>
                <a:latin typeface="Myriad Pro"/>
                <a:cs typeface="Myriad Pro"/>
              </a:rPr>
              <a:t>X</a:t>
            </a:r>
            <a:r>
              <a:rPr lang="en-US" sz="2400" baseline="-25000" dirty="0" smtClean="0">
                <a:solidFill>
                  <a:srgbClr val="000000"/>
                </a:solidFill>
                <a:latin typeface="Myriad Pro"/>
                <a:cs typeface="Myriad Pro"/>
              </a:rPr>
              <a:t>0.5</a:t>
            </a:r>
            <a:endParaRPr lang="en-US" sz="2400" baseline="-25000" dirty="0" smtClean="0">
              <a:solidFill>
                <a:srgbClr val="FF0000"/>
              </a:solidFill>
              <a:latin typeface="Myriad Pro"/>
              <a:cs typeface="Myriad Pro"/>
            </a:endParaRPr>
          </a:p>
          <a:p>
            <a:pPr marL="0" indent="0">
              <a:spcBef>
                <a:spcPts val="1500"/>
              </a:spcBef>
              <a:buFont typeface="Arial"/>
              <a:buNone/>
            </a:pPr>
            <a:endParaRPr lang="en-US" sz="2400" dirty="0" smtClean="0">
              <a:solidFill>
                <a:srgbClr val="FF0000"/>
              </a:solidFill>
              <a:latin typeface="Myriad Pro"/>
              <a:cs typeface="Myriad Pro"/>
            </a:endParaRPr>
          </a:p>
        </p:txBody>
      </p:sp>
      <p:sp>
        <p:nvSpPr>
          <p:cNvPr id="18" name="Oval 17"/>
          <p:cNvSpPr/>
          <p:nvPr/>
        </p:nvSpPr>
        <p:spPr>
          <a:xfrm>
            <a:off x="7540812" y="2512981"/>
            <a:ext cx="194235" cy="194235"/>
          </a:xfrm>
          <a:prstGeom prst="ellipse">
            <a:avLst/>
          </a:prstGeom>
          <a:solidFill>
            <a:srgbClr val="0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344706" y="4600784"/>
            <a:ext cx="5513294" cy="830997"/>
          </a:xfrm>
          <a:prstGeom prst="rect">
            <a:avLst/>
          </a:prstGeom>
          <a:noFill/>
        </p:spPr>
        <p:txBody>
          <a:bodyPr wrap="square" rtlCol="0">
            <a:spAutoFit/>
          </a:bodyPr>
          <a:lstStyle/>
          <a:p>
            <a:r>
              <a:rPr lang="en-US" sz="2400" dirty="0" smtClean="0">
                <a:latin typeface="Myriad Pro"/>
                <a:cs typeface="Myriad Pro"/>
              </a:rPr>
              <a:t>Take a weighted average of </a:t>
            </a:r>
            <a:r>
              <a:rPr lang="en-US" sz="2400" dirty="0" smtClean="0">
                <a:latin typeface="Myriad Pro"/>
                <a:cs typeface="Myriad Pro"/>
              </a:rPr>
              <a:t>those </a:t>
            </a:r>
            <a:r>
              <a:rPr lang="en-US" sz="2400" dirty="0" smtClean="0">
                <a:latin typeface="Myriad Pro"/>
                <a:cs typeface="Myriad Pro"/>
              </a:rPr>
              <a:t>four slopes and use it to predict the </a:t>
            </a:r>
            <a:r>
              <a:rPr lang="en-US" sz="2400" dirty="0" smtClean="0">
                <a:latin typeface="Myriad Pro"/>
                <a:cs typeface="Myriad Pro"/>
              </a:rPr>
              <a:t>endpoint</a:t>
            </a:r>
          </a:p>
        </p:txBody>
      </p:sp>
      <p:cxnSp>
        <p:nvCxnSpPr>
          <p:cNvPr id="19" name="Straight Connector 18"/>
          <p:cNvCxnSpPr/>
          <p:nvPr/>
        </p:nvCxnSpPr>
        <p:spPr>
          <a:xfrm flipH="1">
            <a:off x="1590496" y="2565276"/>
            <a:ext cx="6264079" cy="1364254"/>
          </a:xfrm>
          <a:prstGeom prst="line">
            <a:avLst/>
          </a:prstGeom>
          <a:ln>
            <a:solidFill>
              <a:srgbClr val="000000"/>
            </a:solidFill>
            <a:prstDash val="sysDash"/>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3801036" y="3485660"/>
            <a:ext cx="3934011" cy="461665"/>
          </a:xfrm>
          <a:prstGeom prst="rect">
            <a:avLst/>
          </a:prstGeom>
          <a:noFill/>
        </p:spPr>
        <p:txBody>
          <a:bodyPr wrap="square" rtlCol="0">
            <a:spAutoFit/>
          </a:bodyPr>
          <a:lstStyle/>
          <a:p>
            <a:r>
              <a:rPr lang="en-US" sz="2400" dirty="0" smtClean="0">
                <a:latin typeface="Myriad Pro"/>
                <a:cs typeface="Myriad Pro"/>
              </a:rPr>
              <a:t>m = (m</a:t>
            </a:r>
            <a:r>
              <a:rPr lang="en-US" sz="2400" baseline="-25000" dirty="0" smtClean="0">
                <a:latin typeface="Myriad Pro"/>
                <a:cs typeface="Myriad Pro"/>
              </a:rPr>
              <a:t>1</a:t>
            </a:r>
            <a:r>
              <a:rPr lang="en-US" sz="2400" dirty="0" smtClean="0">
                <a:latin typeface="Myriad Pro"/>
                <a:cs typeface="Myriad Pro"/>
              </a:rPr>
              <a:t> + 2m</a:t>
            </a:r>
            <a:r>
              <a:rPr lang="en-US" sz="2400" baseline="-25000" dirty="0" smtClean="0">
                <a:latin typeface="Myriad Pro"/>
                <a:cs typeface="Myriad Pro"/>
              </a:rPr>
              <a:t>2</a:t>
            </a:r>
            <a:r>
              <a:rPr lang="en-US" sz="2400" dirty="0" smtClean="0">
                <a:latin typeface="Myriad Pro"/>
                <a:cs typeface="Myriad Pro"/>
              </a:rPr>
              <a:t> + 2m</a:t>
            </a:r>
            <a:r>
              <a:rPr lang="en-US" sz="2400" baseline="-25000" dirty="0" smtClean="0">
                <a:latin typeface="Myriad Pro"/>
                <a:cs typeface="Myriad Pro"/>
              </a:rPr>
              <a:t>3</a:t>
            </a:r>
            <a:r>
              <a:rPr lang="en-US" sz="2400" dirty="0" smtClean="0">
                <a:latin typeface="Myriad Pro"/>
                <a:cs typeface="Myriad Pro"/>
              </a:rPr>
              <a:t> + m</a:t>
            </a:r>
            <a:r>
              <a:rPr lang="en-US" sz="2400" baseline="-25000" dirty="0" smtClean="0">
                <a:latin typeface="Myriad Pro"/>
                <a:cs typeface="Myriad Pro"/>
              </a:rPr>
              <a:t>4</a:t>
            </a:r>
            <a:r>
              <a:rPr lang="en-US" sz="2400" dirty="0" smtClean="0">
                <a:latin typeface="Myriad Pro"/>
                <a:cs typeface="Myriad Pro"/>
              </a:rPr>
              <a:t>)/6</a:t>
            </a:r>
            <a:endParaRPr lang="en-US" sz="2400" dirty="0">
              <a:latin typeface="Myriad Pro"/>
              <a:cs typeface="Myriad Pro"/>
            </a:endParaRPr>
          </a:p>
        </p:txBody>
      </p:sp>
    </p:spTree>
    <p:extLst>
      <p:ext uri="{BB962C8B-B14F-4D97-AF65-F5344CB8AC3E}">
        <p14:creationId xmlns:p14="http://schemas.microsoft.com/office/powerpoint/2010/main" val="874987198"/>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the </a:t>
            </a:r>
            <a:r>
              <a:rPr lang="en-US" dirty="0" err="1" smtClean="0"/>
              <a:t>Runge-Kutta</a:t>
            </a:r>
            <a:r>
              <a:rPr lang="en-US" dirty="0" smtClean="0"/>
              <a:t> method</a:t>
            </a:r>
            <a:br>
              <a:rPr lang="en-US" dirty="0" smtClean="0"/>
            </a:br>
            <a:r>
              <a:rPr lang="en-US" dirty="0" smtClean="0"/>
              <a:t>in MATLAB</a:t>
            </a:r>
            <a:endParaRPr lang="en-US" dirty="0"/>
          </a:p>
        </p:txBody>
      </p:sp>
      <p:sp>
        <p:nvSpPr>
          <p:cNvPr id="3" name="Content Placeholder 2"/>
          <p:cNvSpPr>
            <a:spLocks noGrp="1"/>
          </p:cNvSpPr>
          <p:nvPr>
            <p:ph idx="1"/>
          </p:nvPr>
        </p:nvSpPr>
        <p:spPr>
          <a:xfrm>
            <a:off x="457200" y="1600200"/>
            <a:ext cx="8229600" cy="5108388"/>
          </a:xfrm>
        </p:spPr>
        <p:txBody>
          <a:bodyPr>
            <a:normAutofit/>
          </a:bodyPr>
          <a:lstStyle/>
          <a:p>
            <a:r>
              <a:rPr lang="en-US" dirty="0" smtClean="0"/>
              <a:t>Define a function that returns the instantaneous rate of change for each variable</a:t>
            </a:r>
          </a:p>
          <a:p>
            <a:r>
              <a:rPr lang="en-US" dirty="0" smtClean="0"/>
              <a:t>Call the ode45() function with:</a:t>
            </a:r>
          </a:p>
          <a:p>
            <a:pPr lvl="1"/>
            <a:r>
              <a:rPr lang="en-US" dirty="0" smtClean="0"/>
              <a:t>The name of your function, e.g. </a:t>
            </a:r>
            <a:r>
              <a:rPr lang="en-US" dirty="0" smtClean="0">
                <a:latin typeface="Courier"/>
                <a:cs typeface="Courier"/>
              </a:rPr>
              <a:t>@</a:t>
            </a:r>
            <a:r>
              <a:rPr lang="en-US" dirty="0" err="1" smtClean="0">
                <a:latin typeface="Courier"/>
                <a:cs typeface="Courier"/>
              </a:rPr>
              <a:t>myfunction</a:t>
            </a:r>
            <a:endParaRPr lang="en-US" dirty="0" smtClean="0">
              <a:latin typeface="Courier"/>
              <a:cs typeface="Courier"/>
            </a:endParaRPr>
          </a:p>
          <a:p>
            <a:pPr lvl="1"/>
            <a:r>
              <a:rPr lang="en-US" dirty="0" smtClean="0"/>
              <a:t>The time range that interests you</a:t>
            </a:r>
          </a:p>
          <a:p>
            <a:pPr lvl="1"/>
            <a:r>
              <a:rPr lang="en-US" dirty="0" smtClean="0"/>
              <a:t>The initial concentrations of all molecular species</a:t>
            </a:r>
          </a:p>
          <a:p>
            <a:pPr marL="0" indent="0">
              <a:buNone/>
            </a:pPr>
            <a:endParaRPr lang="en-US" dirty="0" smtClean="0"/>
          </a:p>
          <a:p>
            <a:pPr marL="0" indent="0">
              <a:buNone/>
            </a:pPr>
            <a:r>
              <a:rPr lang="en-US" dirty="0" smtClean="0"/>
              <a:t>Demo in MATLAB (tutorial in Ingalls, appendix C)</a:t>
            </a:r>
          </a:p>
          <a:p>
            <a:pPr marL="0" indent="0">
              <a:buNone/>
            </a:pPr>
            <a:r>
              <a:rPr lang="en-US" dirty="0" smtClean="0"/>
              <a:t>Also ported to Python, see course website</a:t>
            </a:r>
          </a:p>
          <a:p>
            <a:pPr lvl="1"/>
            <a:endParaRPr lang="en-US" dirty="0" smtClean="0"/>
          </a:p>
          <a:p>
            <a:pPr lvl="1"/>
            <a:endParaRPr lang="en-US" dirty="0">
              <a:latin typeface="Courier"/>
              <a:cs typeface="Courier"/>
            </a:endParaRPr>
          </a:p>
          <a:p>
            <a:pPr lvl="1"/>
            <a:endParaRPr lang="en-US" dirty="0">
              <a:latin typeface="Courier"/>
              <a:cs typeface="Courier"/>
            </a:endParaRPr>
          </a:p>
        </p:txBody>
      </p:sp>
    </p:spTree>
    <p:extLst>
      <p:ext uri="{BB962C8B-B14F-4D97-AF65-F5344CB8AC3E}">
        <p14:creationId xmlns:p14="http://schemas.microsoft.com/office/powerpoint/2010/main" val="25459524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61681" y="1741950"/>
            <a:ext cx="8129494" cy="3069108"/>
          </a:xfrm>
        </p:spPr>
        <p:txBody>
          <a:bodyPr>
            <a:normAutofit/>
          </a:bodyPr>
          <a:lstStyle/>
          <a:p>
            <a:r>
              <a:rPr lang="en-US" sz="3600" dirty="0" smtClean="0">
                <a:latin typeface="Myriad Pro"/>
                <a:cs typeface="Myriad Pro"/>
              </a:rPr>
              <a:t>How </a:t>
            </a:r>
            <a:r>
              <a:rPr lang="en-US" sz="3600" dirty="0" smtClean="0">
                <a:latin typeface="Myriad Pro"/>
                <a:cs typeface="Myriad Pro"/>
              </a:rPr>
              <a:t>do we apply the Law of Mass Action to study system dynamics? </a:t>
            </a:r>
            <a:endParaRPr lang="en-US" sz="3600" dirty="0">
              <a:latin typeface="Myriad Pro"/>
              <a:cs typeface="Myriad Pro"/>
            </a:endParaRPr>
          </a:p>
        </p:txBody>
      </p:sp>
    </p:spTree>
    <p:extLst>
      <p:ext uri="{BB962C8B-B14F-4D97-AF65-F5344CB8AC3E}">
        <p14:creationId xmlns:p14="http://schemas.microsoft.com/office/powerpoint/2010/main" val="156433526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MATLAB Demo</a:t>
            </a:r>
            <a:endParaRPr lang="en-US" dirty="0"/>
          </a:p>
        </p:txBody>
      </p:sp>
      <p:sp>
        <p:nvSpPr>
          <p:cNvPr id="4" name="Content Placeholder 2"/>
          <p:cNvSpPr txBox="1">
            <a:spLocks/>
          </p:cNvSpPr>
          <p:nvPr/>
        </p:nvSpPr>
        <p:spPr>
          <a:xfrm>
            <a:off x="2961342" y="1573991"/>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v</a:t>
            </a:r>
            <a:r>
              <a:rPr lang="en-US" sz="2400" baseline="-25000" dirty="0" smtClean="0">
                <a:latin typeface="Myriad Pro"/>
                <a:ea typeface="ＭＳ ゴシック"/>
                <a:cs typeface="Myriad Pro"/>
              </a:rPr>
              <a:t>0</a:t>
            </a:r>
            <a:endParaRPr lang="en-US" sz="2400" baseline="-25000" dirty="0">
              <a:latin typeface="Myriad Pro"/>
              <a:cs typeface="Myriad Pro"/>
            </a:endParaRPr>
          </a:p>
        </p:txBody>
      </p:sp>
      <p:cxnSp>
        <p:nvCxnSpPr>
          <p:cNvPr id="5" name="Straight Arrow Connector 4"/>
          <p:cNvCxnSpPr/>
          <p:nvPr/>
        </p:nvCxnSpPr>
        <p:spPr>
          <a:xfrm>
            <a:off x="2731249" y="2025214"/>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 name="Content Placeholder 2"/>
          <p:cNvSpPr txBox="1">
            <a:spLocks/>
          </p:cNvSpPr>
          <p:nvPr/>
        </p:nvSpPr>
        <p:spPr>
          <a:xfrm>
            <a:off x="3647145" y="1814543"/>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S</a:t>
            </a:r>
            <a:r>
              <a:rPr lang="en-US" sz="2400" baseline="-25000" dirty="0" smtClean="0">
                <a:latin typeface="Myriad Pro"/>
                <a:ea typeface="ＭＳ ゴシック"/>
                <a:cs typeface="Myriad Pro"/>
              </a:rPr>
              <a:t>1</a:t>
            </a:r>
            <a:endParaRPr lang="en-US" sz="2400" baseline="-25000" dirty="0">
              <a:latin typeface="Myriad Pro"/>
              <a:cs typeface="Myriad Pro"/>
            </a:endParaRPr>
          </a:p>
        </p:txBody>
      </p:sp>
      <p:cxnSp>
        <p:nvCxnSpPr>
          <p:cNvPr id="7" name="Straight Arrow Connector 6"/>
          <p:cNvCxnSpPr/>
          <p:nvPr/>
        </p:nvCxnSpPr>
        <p:spPr>
          <a:xfrm>
            <a:off x="4093884" y="2025214"/>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8" name="Content Placeholder 2"/>
          <p:cNvSpPr txBox="1">
            <a:spLocks/>
          </p:cNvSpPr>
          <p:nvPr/>
        </p:nvSpPr>
        <p:spPr>
          <a:xfrm>
            <a:off x="4264212" y="1588932"/>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k</a:t>
            </a:r>
            <a:r>
              <a:rPr lang="en-US" sz="2400" baseline="-25000" dirty="0" smtClean="0">
                <a:latin typeface="Myriad Pro"/>
                <a:ea typeface="ＭＳ ゴシック"/>
                <a:cs typeface="Myriad Pro"/>
              </a:rPr>
              <a:t>1</a:t>
            </a:r>
            <a:endParaRPr lang="en-US" sz="2400" baseline="-25000" dirty="0">
              <a:latin typeface="Myriad Pro"/>
              <a:cs typeface="Myriad Pro"/>
            </a:endParaRPr>
          </a:p>
        </p:txBody>
      </p:sp>
      <p:sp>
        <p:nvSpPr>
          <p:cNvPr id="9" name="Rectangle 8"/>
          <p:cNvSpPr/>
          <p:nvPr/>
        </p:nvSpPr>
        <p:spPr>
          <a:xfrm>
            <a:off x="6417097" y="1764429"/>
            <a:ext cx="396724" cy="461665"/>
          </a:xfrm>
          <a:prstGeom prst="rect">
            <a:avLst/>
          </a:prstGeom>
        </p:spPr>
        <p:txBody>
          <a:bodyPr wrap="none">
            <a:spAutoFit/>
          </a:bodyPr>
          <a:lstStyle/>
          <a:p>
            <a:r>
              <a:rPr lang="en-US" sz="2400" dirty="0" err="1">
                <a:latin typeface="Myriad Pro"/>
                <a:cs typeface="Myriad Pro"/>
              </a:rPr>
              <a:t>Ø</a:t>
            </a:r>
            <a:endParaRPr lang="en-US" sz="2400" dirty="0">
              <a:latin typeface="Myriad Pro"/>
              <a:cs typeface="Myriad Pro"/>
            </a:endParaRPr>
          </a:p>
        </p:txBody>
      </p:sp>
      <p:sp>
        <p:nvSpPr>
          <p:cNvPr id="10" name="Rectangle 9"/>
          <p:cNvSpPr/>
          <p:nvPr/>
        </p:nvSpPr>
        <p:spPr>
          <a:xfrm>
            <a:off x="2243385" y="1779370"/>
            <a:ext cx="396724" cy="461665"/>
          </a:xfrm>
          <a:prstGeom prst="rect">
            <a:avLst/>
          </a:prstGeom>
        </p:spPr>
        <p:txBody>
          <a:bodyPr wrap="none">
            <a:spAutoFit/>
          </a:bodyPr>
          <a:lstStyle/>
          <a:p>
            <a:r>
              <a:rPr lang="en-US" sz="2400" dirty="0" err="1">
                <a:latin typeface="Myriad Pro"/>
                <a:cs typeface="Myriad Pro"/>
              </a:rPr>
              <a:t>Ø</a:t>
            </a:r>
            <a:endParaRPr lang="en-US" sz="2400" dirty="0">
              <a:latin typeface="Myriad Pro"/>
              <a:cs typeface="Myriad Pro"/>
            </a:endParaRPr>
          </a:p>
        </p:txBody>
      </p:sp>
      <p:sp>
        <p:nvSpPr>
          <p:cNvPr id="11" name="Content Placeholder 2"/>
          <p:cNvSpPr txBox="1">
            <a:spLocks/>
          </p:cNvSpPr>
          <p:nvPr/>
        </p:nvSpPr>
        <p:spPr>
          <a:xfrm>
            <a:off x="5021734" y="1809251"/>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S</a:t>
            </a:r>
            <a:r>
              <a:rPr lang="en-US" sz="2400" baseline="-25000" dirty="0" smtClean="0">
                <a:latin typeface="Myriad Pro"/>
                <a:ea typeface="ＭＳ ゴシック"/>
                <a:cs typeface="Myriad Pro"/>
              </a:rPr>
              <a:t>2</a:t>
            </a:r>
            <a:endParaRPr lang="en-US" sz="2400" baseline="-25000" dirty="0">
              <a:latin typeface="Myriad Pro"/>
              <a:cs typeface="Myriad Pro"/>
            </a:endParaRPr>
          </a:p>
        </p:txBody>
      </p:sp>
      <p:cxnSp>
        <p:nvCxnSpPr>
          <p:cNvPr id="12" name="Straight Arrow Connector 11"/>
          <p:cNvCxnSpPr/>
          <p:nvPr/>
        </p:nvCxnSpPr>
        <p:spPr>
          <a:xfrm>
            <a:off x="5498355" y="2019922"/>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Content Placeholder 2"/>
          <p:cNvSpPr txBox="1">
            <a:spLocks/>
          </p:cNvSpPr>
          <p:nvPr/>
        </p:nvSpPr>
        <p:spPr>
          <a:xfrm>
            <a:off x="5668683" y="1583640"/>
            <a:ext cx="591671" cy="4512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ea typeface="ＭＳ ゴシック"/>
                <a:cs typeface="Myriad Pro"/>
              </a:rPr>
              <a:t>k</a:t>
            </a:r>
            <a:r>
              <a:rPr lang="en-US" sz="2400" baseline="-25000" dirty="0" smtClean="0">
                <a:latin typeface="Myriad Pro"/>
                <a:ea typeface="ＭＳ ゴシック"/>
                <a:cs typeface="Myriad Pro"/>
              </a:rPr>
              <a:t>2</a:t>
            </a:r>
            <a:endParaRPr lang="en-US" sz="2400" baseline="-25000" dirty="0">
              <a:latin typeface="Myriad Pro"/>
              <a:cs typeface="Myriad Pro"/>
            </a:endParaRPr>
          </a:p>
        </p:txBody>
      </p:sp>
      <p:pic>
        <p:nvPicPr>
          <p:cNvPr id="14" name="Picture 13"/>
          <p:cNvPicPr>
            <a:picLocks noChangeAspect="1"/>
          </p:cNvPicPr>
          <p:nvPr/>
        </p:nvPicPr>
        <p:blipFill>
          <a:blip r:embed="rId2"/>
          <a:stretch>
            <a:fillRect/>
          </a:stretch>
        </p:blipFill>
        <p:spPr>
          <a:xfrm>
            <a:off x="3132334" y="2406649"/>
            <a:ext cx="2789694" cy="1612900"/>
          </a:xfrm>
          <a:prstGeom prst="rect">
            <a:avLst/>
          </a:prstGeom>
        </p:spPr>
      </p:pic>
      <p:sp>
        <p:nvSpPr>
          <p:cNvPr id="15" name="Rectangle 14"/>
          <p:cNvSpPr/>
          <p:nvPr/>
        </p:nvSpPr>
        <p:spPr>
          <a:xfrm>
            <a:off x="2961342" y="3212354"/>
            <a:ext cx="2960686" cy="8815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extBox 15"/>
          <p:cNvSpPr txBox="1"/>
          <p:nvPr/>
        </p:nvSpPr>
        <p:spPr>
          <a:xfrm>
            <a:off x="1264686" y="4391608"/>
            <a:ext cx="6947647" cy="1938992"/>
          </a:xfrm>
          <a:prstGeom prst="rect">
            <a:avLst/>
          </a:prstGeom>
          <a:noFill/>
        </p:spPr>
        <p:txBody>
          <a:bodyPr wrap="square" rtlCol="0">
            <a:spAutoFit/>
          </a:bodyPr>
          <a:lstStyle/>
          <a:p>
            <a:r>
              <a:rPr lang="en-US" sz="2400" dirty="0" smtClean="0">
                <a:latin typeface="Myriad Pro"/>
                <a:cs typeface="Myriad Pro"/>
              </a:rPr>
              <a:t>Initial conditions:	 S</a:t>
            </a:r>
            <a:r>
              <a:rPr lang="en-US" sz="2400" baseline="-25000" dirty="0" smtClean="0">
                <a:latin typeface="Myriad Pro"/>
                <a:cs typeface="Myriad Pro"/>
              </a:rPr>
              <a:t>1</a:t>
            </a:r>
            <a:r>
              <a:rPr lang="en-US" sz="2400" dirty="0" smtClean="0">
                <a:latin typeface="Myriad Pro"/>
                <a:cs typeface="Myriad Pro"/>
              </a:rPr>
              <a:t>(0) = 1 </a:t>
            </a:r>
            <a:r>
              <a:rPr lang="en-US" sz="2400" dirty="0" err="1" smtClean="0">
                <a:latin typeface="Symbol" charset="2"/>
                <a:cs typeface="Symbol" charset="2"/>
              </a:rPr>
              <a:t>m</a:t>
            </a:r>
            <a:r>
              <a:rPr lang="en-US" sz="2400" dirty="0" err="1" smtClean="0">
                <a:latin typeface="Myriad Pro"/>
                <a:cs typeface="Myriad Pro"/>
              </a:rPr>
              <a:t>M</a:t>
            </a:r>
            <a:r>
              <a:rPr lang="en-US" sz="2400" dirty="0" smtClean="0">
                <a:latin typeface="Myriad Pro"/>
                <a:cs typeface="Myriad Pro"/>
              </a:rPr>
              <a:t>,</a:t>
            </a:r>
            <a:r>
              <a:rPr lang="en-US" sz="2400" dirty="0" smtClean="0">
                <a:latin typeface="Myriad Pro"/>
                <a:cs typeface="Myriad Pro"/>
              </a:rPr>
              <a:t>  </a:t>
            </a:r>
            <a:r>
              <a:rPr lang="en-US" sz="2400" dirty="0" smtClean="0">
                <a:latin typeface="Myriad Pro"/>
                <a:cs typeface="Myriad Pro"/>
              </a:rPr>
              <a:t>S</a:t>
            </a:r>
            <a:r>
              <a:rPr lang="en-US" sz="2400" baseline="-25000" dirty="0" smtClean="0">
                <a:latin typeface="Myriad Pro"/>
                <a:cs typeface="Myriad Pro"/>
              </a:rPr>
              <a:t>2</a:t>
            </a:r>
            <a:r>
              <a:rPr lang="en-US" sz="2400" dirty="0" smtClean="0">
                <a:latin typeface="Myriad Pro"/>
                <a:cs typeface="Myriad Pro"/>
              </a:rPr>
              <a:t>(0) </a:t>
            </a:r>
            <a:r>
              <a:rPr lang="en-US" sz="2400" dirty="0">
                <a:latin typeface="Myriad Pro"/>
                <a:cs typeface="Myriad Pro"/>
              </a:rPr>
              <a:t>= 0 </a:t>
            </a:r>
            <a:r>
              <a:rPr lang="en-US" sz="2400" dirty="0" err="1">
                <a:latin typeface="Symbol" charset="2"/>
                <a:cs typeface="Symbol" charset="2"/>
              </a:rPr>
              <a:t>m</a:t>
            </a:r>
            <a:r>
              <a:rPr lang="en-US" sz="2400" dirty="0" err="1">
                <a:latin typeface="Myriad Pro"/>
                <a:cs typeface="Myriad Pro"/>
              </a:rPr>
              <a:t>M</a:t>
            </a:r>
            <a:endParaRPr lang="en-US" sz="2400" dirty="0" smtClean="0">
              <a:latin typeface="Myriad Pro"/>
              <a:cs typeface="Myriad Pro"/>
            </a:endParaRPr>
          </a:p>
          <a:p>
            <a:r>
              <a:rPr lang="en-US" sz="2400" dirty="0" smtClean="0">
                <a:latin typeface="Myriad Pro"/>
                <a:cs typeface="Myriad Pro"/>
              </a:rPr>
              <a:t>Parameter values:	 v</a:t>
            </a:r>
            <a:r>
              <a:rPr lang="en-US" sz="2400" baseline="-25000" dirty="0" smtClean="0">
                <a:latin typeface="Myriad Pro"/>
                <a:cs typeface="Myriad Pro"/>
              </a:rPr>
              <a:t>0</a:t>
            </a:r>
            <a:r>
              <a:rPr lang="en-US" sz="2400" dirty="0" smtClean="0">
                <a:latin typeface="Myriad Pro"/>
                <a:cs typeface="Myriad Pro"/>
              </a:rPr>
              <a:t> </a:t>
            </a:r>
            <a:r>
              <a:rPr lang="en-US" sz="2400" dirty="0">
                <a:latin typeface="Myriad Pro"/>
                <a:cs typeface="Myriad Pro"/>
              </a:rPr>
              <a:t>= 5  </a:t>
            </a:r>
            <a:r>
              <a:rPr lang="en-US" sz="2400" dirty="0" err="1" smtClean="0">
                <a:latin typeface="Symbol" charset="2"/>
                <a:cs typeface="Symbol" charset="2"/>
              </a:rPr>
              <a:t>m</a:t>
            </a:r>
            <a:r>
              <a:rPr lang="en-US" sz="2400" dirty="0" err="1" smtClean="0">
                <a:latin typeface="Myriad Pro"/>
                <a:cs typeface="Myriad Pro"/>
              </a:rPr>
              <a:t>M</a:t>
            </a:r>
            <a:r>
              <a:rPr lang="en-US" sz="2400" dirty="0">
                <a:latin typeface="Myriad Pro"/>
                <a:cs typeface="Myriad Pro"/>
              </a:rPr>
              <a:t> </a:t>
            </a:r>
            <a:r>
              <a:rPr lang="en-US" sz="2400" dirty="0" smtClean="0">
                <a:latin typeface="Myriad Pro"/>
                <a:cs typeface="Myriad Pro"/>
              </a:rPr>
              <a:t>min</a:t>
            </a:r>
            <a:r>
              <a:rPr lang="en-US" sz="2400" baseline="30000" dirty="0" smtClean="0">
                <a:latin typeface="Myriad Pro"/>
                <a:cs typeface="Myriad Pro"/>
              </a:rPr>
              <a:t>-1</a:t>
            </a:r>
          </a:p>
          <a:p>
            <a:r>
              <a:rPr lang="en-US" sz="2400" dirty="0">
                <a:latin typeface="Myriad Pro"/>
                <a:cs typeface="Myriad Pro"/>
              </a:rPr>
              <a:t>	</a:t>
            </a:r>
            <a:r>
              <a:rPr lang="en-US" sz="2400" dirty="0" smtClean="0">
                <a:latin typeface="Myriad Pro"/>
                <a:cs typeface="Myriad Pro"/>
              </a:rPr>
              <a:t>								 k</a:t>
            </a:r>
            <a:r>
              <a:rPr lang="en-US" sz="2400" baseline="-25000" dirty="0" smtClean="0">
                <a:latin typeface="Myriad Pro"/>
                <a:cs typeface="Myriad Pro"/>
              </a:rPr>
              <a:t>1</a:t>
            </a:r>
            <a:r>
              <a:rPr lang="en-US" sz="2400" dirty="0" smtClean="0">
                <a:latin typeface="Myriad Pro"/>
                <a:cs typeface="Myriad Pro"/>
              </a:rPr>
              <a:t> </a:t>
            </a:r>
            <a:r>
              <a:rPr lang="en-US" sz="2400" dirty="0">
                <a:latin typeface="Myriad Pro"/>
                <a:cs typeface="Myriad Pro"/>
              </a:rPr>
              <a:t>= 3  </a:t>
            </a:r>
            <a:r>
              <a:rPr lang="en-US" sz="2400" dirty="0" smtClean="0">
                <a:latin typeface="Myriad Pro"/>
                <a:cs typeface="Myriad Pro"/>
              </a:rPr>
              <a:t>min</a:t>
            </a:r>
            <a:r>
              <a:rPr lang="en-US" sz="2400" baseline="30000" dirty="0" smtClean="0">
                <a:latin typeface="Myriad Pro"/>
                <a:cs typeface="Myriad Pro"/>
              </a:rPr>
              <a:t>-1</a:t>
            </a:r>
          </a:p>
          <a:p>
            <a:r>
              <a:rPr lang="en-US" sz="2400" baseline="30000" dirty="0">
                <a:latin typeface="Myriad Pro"/>
                <a:cs typeface="Myriad Pro"/>
              </a:rPr>
              <a:t>	</a:t>
            </a:r>
            <a:r>
              <a:rPr lang="en-US" sz="2400" baseline="30000" dirty="0" smtClean="0">
                <a:latin typeface="Myriad Pro"/>
                <a:cs typeface="Myriad Pro"/>
              </a:rPr>
              <a:t>				  </a:t>
            </a:r>
            <a:r>
              <a:rPr lang="en-US" sz="2400" dirty="0" smtClean="0">
                <a:latin typeface="Myriad Pro"/>
                <a:cs typeface="Myriad Pro"/>
              </a:rPr>
              <a:t>k</a:t>
            </a:r>
            <a:r>
              <a:rPr lang="en-US" sz="2400" baseline="-25000" dirty="0" smtClean="0">
                <a:latin typeface="Myriad Pro"/>
                <a:cs typeface="Myriad Pro"/>
              </a:rPr>
              <a:t>2</a:t>
            </a:r>
            <a:r>
              <a:rPr lang="en-US" sz="2400" dirty="0" smtClean="0">
                <a:latin typeface="Myriad Pro"/>
                <a:cs typeface="Myriad Pro"/>
              </a:rPr>
              <a:t> = 2  min</a:t>
            </a:r>
            <a:r>
              <a:rPr lang="en-US" sz="2400" baseline="30000" dirty="0" smtClean="0">
                <a:latin typeface="Myriad Pro"/>
                <a:cs typeface="Myriad Pro"/>
              </a:rPr>
              <a:t>-1</a:t>
            </a:r>
            <a:br>
              <a:rPr lang="en-US" sz="2400" baseline="30000" dirty="0" smtClean="0">
                <a:latin typeface="Myriad Pro"/>
                <a:cs typeface="Myriad Pro"/>
              </a:rPr>
            </a:br>
            <a:r>
              <a:rPr lang="en-US" sz="2400" dirty="0" smtClean="0">
                <a:latin typeface="Myriad Pro"/>
                <a:cs typeface="Myriad Pro"/>
              </a:rPr>
              <a:t>Goal: p</a:t>
            </a:r>
            <a:r>
              <a:rPr lang="en-US" sz="2400" dirty="0" smtClean="0">
                <a:latin typeface="Myriad Pro"/>
                <a:cs typeface="Myriad Pro"/>
              </a:rPr>
              <a:t>lot concentrations over the first five minutes.</a:t>
            </a:r>
            <a:endParaRPr lang="en-US" sz="2400" baseline="30000" dirty="0">
              <a:latin typeface="Myriad Pro"/>
              <a:cs typeface="Myriad Pro"/>
            </a:endParaRPr>
          </a:p>
        </p:txBody>
      </p:sp>
    </p:spTree>
    <p:extLst>
      <p:ext uri="{BB962C8B-B14F-4D97-AF65-F5344CB8AC3E}">
        <p14:creationId xmlns:p14="http://schemas.microsoft.com/office/powerpoint/2010/main" val="24228614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3932"/>
            <a:ext cx="8229600" cy="1143000"/>
          </a:xfrm>
        </p:spPr>
        <p:txBody>
          <a:bodyPr/>
          <a:lstStyle/>
          <a:p>
            <a:r>
              <a:rPr lang="en-US" dirty="0" smtClean="0"/>
              <a:t>Next time:</a:t>
            </a:r>
            <a:endParaRPr lang="en-US" dirty="0"/>
          </a:p>
        </p:txBody>
      </p:sp>
      <p:sp>
        <p:nvSpPr>
          <p:cNvPr id="4" name="Title 1"/>
          <p:cNvSpPr txBox="1">
            <a:spLocks/>
          </p:cNvSpPr>
          <p:nvPr/>
        </p:nvSpPr>
        <p:spPr>
          <a:xfrm>
            <a:off x="457200" y="4864567"/>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Enzyme kinetics</a:t>
            </a:r>
            <a:endParaRPr lang="en-US" dirty="0"/>
          </a:p>
        </p:txBody>
      </p:sp>
      <p:pic>
        <p:nvPicPr>
          <p:cNvPr id="5" name="Picture 4"/>
          <p:cNvPicPr>
            <a:picLocks noChangeAspect="1"/>
          </p:cNvPicPr>
          <p:nvPr/>
        </p:nvPicPr>
        <p:blipFill>
          <a:blip r:embed="rId2"/>
          <a:stretch>
            <a:fillRect/>
          </a:stretch>
        </p:blipFill>
        <p:spPr>
          <a:xfrm>
            <a:off x="5315906" y="2333566"/>
            <a:ext cx="3430658" cy="2041242"/>
          </a:xfrm>
          <a:prstGeom prst="rect">
            <a:avLst/>
          </a:prstGeom>
        </p:spPr>
      </p:pic>
      <p:pic>
        <p:nvPicPr>
          <p:cNvPr id="6" name="Picture 5"/>
          <p:cNvPicPr>
            <a:picLocks noChangeAspect="1"/>
          </p:cNvPicPr>
          <p:nvPr/>
        </p:nvPicPr>
        <p:blipFill>
          <a:blip r:embed="rId3"/>
          <a:stretch>
            <a:fillRect/>
          </a:stretch>
        </p:blipFill>
        <p:spPr>
          <a:xfrm>
            <a:off x="788453" y="2318017"/>
            <a:ext cx="1774486" cy="2056791"/>
          </a:xfrm>
          <a:prstGeom prst="rect">
            <a:avLst/>
          </a:prstGeom>
        </p:spPr>
      </p:pic>
      <p:pic>
        <p:nvPicPr>
          <p:cNvPr id="7" name="Picture 6"/>
          <p:cNvPicPr>
            <a:picLocks noChangeAspect="1"/>
          </p:cNvPicPr>
          <p:nvPr/>
        </p:nvPicPr>
        <p:blipFill rotWithShape="1">
          <a:blip r:embed="rId4"/>
          <a:srcRect l="20170" t="8557" r="27803" b="56792"/>
          <a:stretch/>
        </p:blipFill>
        <p:spPr>
          <a:xfrm>
            <a:off x="2755377" y="2318017"/>
            <a:ext cx="1887652" cy="2056790"/>
          </a:xfrm>
          <a:prstGeom prst="rect">
            <a:avLst/>
          </a:prstGeom>
        </p:spPr>
      </p:pic>
    </p:spTree>
    <p:extLst>
      <p:ext uri="{BB962C8B-B14F-4D97-AF65-F5344CB8AC3E}">
        <p14:creationId xmlns:p14="http://schemas.microsoft.com/office/powerpoint/2010/main" val="9590652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Outline</a:t>
            </a:r>
            <a:endParaRPr lang="en-US" dirty="0"/>
          </a:p>
        </p:txBody>
      </p:sp>
      <p:sp>
        <p:nvSpPr>
          <p:cNvPr id="3" name="Content Placeholder 2"/>
          <p:cNvSpPr>
            <a:spLocks noGrp="1"/>
          </p:cNvSpPr>
          <p:nvPr>
            <p:ph idx="1"/>
          </p:nvPr>
        </p:nvSpPr>
        <p:spPr>
          <a:xfrm>
            <a:off x="218144" y="1645023"/>
            <a:ext cx="8686800" cy="4525963"/>
          </a:xfrm>
        </p:spPr>
        <p:txBody>
          <a:bodyPr>
            <a:normAutofit fontScale="92500"/>
          </a:bodyPr>
          <a:lstStyle/>
          <a:p>
            <a:r>
              <a:rPr lang="en-US" dirty="0"/>
              <a:t>D</a:t>
            </a:r>
            <a:r>
              <a:rPr lang="en-US" dirty="0" smtClean="0"/>
              <a:t>ifferential equation models for reaction networks</a:t>
            </a:r>
          </a:p>
          <a:p>
            <a:pPr lvl="1"/>
            <a:r>
              <a:rPr lang="en-US" dirty="0" smtClean="0"/>
              <a:t>Constraints from conservation</a:t>
            </a:r>
          </a:p>
          <a:p>
            <a:r>
              <a:rPr lang="en-US" dirty="0" smtClean="0"/>
              <a:t>Reducing complexity using separation of timescales</a:t>
            </a:r>
            <a:endParaRPr lang="en-US" dirty="0"/>
          </a:p>
          <a:p>
            <a:pPr lvl="1"/>
            <a:r>
              <a:rPr lang="en-US" dirty="0" smtClean="0"/>
              <a:t>Effective constancy assumptions</a:t>
            </a:r>
          </a:p>
          <a:p>
            <a:pPr lvl="1"/>
            <a:r>
              <a:rPr lang="en-US" dirty="0" smtClean="0"/>
              <a:t>Rapid equilibrium assumptions</a:t>
            </a:r>
          </a:p>
          <a:p>
            <a:pPr lvl="1"/>
            <a:r>
              <a:rPr lang="en-US" dirty="0" smtClean="0"/>
              <a:t>Quasi-steady-state assumptions</a:t>
            </a:r>
          </a:p>
          <a:p>
            <a:r>
              <a:rPr lang="en-US" dirty="0" smtClean="0"/>
              <a:t>Visualizing system dynamics</a:t>
            </a:r>
          </a:p>
          <a:p>
            <a:pPr lvl="1"/>
            <a:r>
              <a:rPr lang="en-US" dirty="0" smtClean="0"/>
              <a:t>Numerical integration techniques</a:t>
            </a:r>
          </a:p>
          <a:p>
            <a:pPr lvl="1"/>
            <a:r>
              <a:rPr lang="en-US" dirty="0" smtClean="0"/>
              <a:t>MATLAB demo</a:t>
            </a:r>
          </a:p>
        </p:txBody>
      </p:sp>
    </p:spTree>
    <p:extLst>
      <p:ext uri="{BB962C8B-B14F-4D97-AF65-F5344CB8AC3E}">
        <p14:creationId xmlns:p14="http://schemas.microsoft.com/office/powerpoint/2010/main" val="37304014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Radioactive decay</a:t>
            </a:r>
            <a:endParaRPr lang="en-US" dirty="0"/>
          </a:p>
        </p:txBody>
      </p:sp>
      <p:sp>
        <p:nvSpPr>
          <p:cNvPr id="4" name="TextBox 3"/>
          <p:cNvSpPr txBox="1"/>
          <p:nvPr/>
        </p:nvSpPr>
        <p:spPr>
          <a:xfrm>
            <a:off x="3518646" y="1771286"/>
            <a:ext cx="463177"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5" name="TextBox 4"/>
          <p:cNvSpPr txBox="1"/>
          <p:nvPr/>
        </p:nvSpPr>
        <p:spPr>
          <a:xfrm>
            <a:off x="5236880" y="1751107"/>
            <a:ext cx="463177" cy="461665"/>
          </a:xfrm>
          <a:prstGeom prst="rect">
            <a:avLst/>
          </a:prstGeom>
          <a:noFill/>
        </p:spPr>
        <p:txBody>
          <a:bodyPr wrap="square" rtlCol="0">
            <a:spAutoFit/>
          </a:bodyPr>
          <a:lstStyle/>
          <a:p>
            <a:r>
              <a:rPr lang="en-US" sz="2400" dirty="0" smtClean="0">
                <a:latin typeface="Myriad Pro"/>
                <a:cs typeface="Myriad Pro"/>
              </a:rPr>
              <a:t>B</a:t>
            </a:r>
            <a:endParaRPr lang="en-US" sz="2400" dirty="0">
              <a:latin typeface="Myriad Pro"/>
              <a:cs typeface="Myriad Pro"/>
            </a:endParaRPr>
          </a:p>
        </p:txBody>
      </p:sp>
      <p:cxnSp>
        <p:nvCxnSpPr>
          <p:cNvPr id="7" name="Straight Arrow Connector 6"/>
          <p:cNvCxnSpPr>
            <a:stCxn id="4" idx="3"/>
          </p:cNvCxnSpPr>
          <p:nvPr/>
        </p:nvCxnSpPr>
        <p:spPr>
          <a:xfrm flipV="1">
            <a:off x="3981823" y="1995403"/>
            <a:ext cx="1150470" cy="67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320988" y="1480690"/>
            <a:ext cx="463177" cy="461665"/>
          </a:xfrm>
          <a:prstGeom prst="rect">
            <a:avLst/>
          </a:prstGeom>
          <a:noFill/>
        </p:spPr>
        <p:txBody>
          <a:bodyPr wrap="square" rtlCol="0">
            <a:spAutoFit/>
          </a:bodyPr>
          <a:lstStyle/>
          <a:p>
            <a:r>
              <a:rPr lang="en-US" sz="2400" dirty="0" smtClean="0">
                <a:latin typeface="Myriad Pro"/>
                <a:cs typeface="Myriad Pro"/>
              </a:rPr>
              <a:t>c</a:t>
            </a:r>
            <a:r>
              <a:rPr lang="en-US" sz="2400" baseline="-25000" dirty="0" smtClean="0">
                <a:latin typeface="Myriad Pro"/>
                <a:cs typeface="Myriad Pro"/>
              </a:rPr>
              <a:t>1</a:t>
            </a:r>
            <a:endParaRPr lang="en-US" sz="2400" baseline="-25000" dirty="0">
              <a:latin typeface="Myriad Pro"/>
              <a:cs typeface="Myriad Pro"/>
            </a:endParaRPr>
          </a:p>
        </p:txBody>
      </p:sp>
      <p:sp>
        <p:nvSpPr>
          <p:cNvPr id="9" name="TextBox 8"/>
          <p:cNvSpPr txBox="1"/>
          <p:nvPr/>
        </p:nvSpPr>
        <p:spPr>
          <a:xfrm>
            <a:off x="1075010" y="2644723"/>
            <a:ext cx="6694401" cy="1938992"/>
          </a:xfrm>
          <a:prstGeom prst="rect">
            <a:avLst/>
          </a:prstGeom>
          <a:noFill/>
        </p:spPr>
        <p:txBody>
          <a:bodyPr wrap="square" rtlCol="0">
            <a:spAutoFit/>
          </a:bodyPr>
          <a:lstStyle/>
          <a:p>
            <a:r>
              <a:rPr lang="en-US" sz="2400" dirty="0" smtClean="0">
                <a:latin typeface="Myriad Pro"/>
                <a:cs typeface="Myriad Pro"/>
              </a:rPr>
              <a:t>Reaction rate: 						c</a:t>
            </a:r>
            <a:r>
              <a:rPr lang="en-US" sz="2400" baseline="-25000" dirty="0" smtClean="0">
                <a:latin typeface="Myriad Pro"/>
                <a:cs typeface="Myriad Pro"/>
              </a:rPr>
              <a:t>1</a:t>
            </a:r>
            <a:r>
              <a:rPr lang="en-US" sz="2400" dirty="0" smtClean="0">
                <a:latin typeface="Myriad Pro"/>
                <a:cs typeface="Myriad Pro"/>
              </a:rPr>
              <a:t>[A]</a:t>
            </a:r>
          </a:p>
          <a:p>
            <a:r>
              <a:rPr lang="en-US" sz="2400" dirty="0">
                <a:latin typeface="Myriad Pro"/>
                <a:cs typeface="Myriad Pro"/>
              </a:rPr>
              <a:t>Rate of change in </a:t>
            </a:r>
            <a:r>
              <a:rPr lang="en-US" sz="2400" dirty="0" smtClean="0">
                <a:latin typeface="Myriad Pro"/>
                <a:cs typeface="Myriad Pro"/>
              </a:rPr>
              <a:t>[A]:</a:t>
            </a:r>
            <a:r>
              <a:rPr lang="en-US" sz="2400" dirty="0">
                <a:latin typeface="Myriad Pro"/>
                <a:cs typeface="Myriad Pro"/>
              </a:rPr>
              <a:t>			</a:t>
            </a:r>
            <a:r>
              <a:rPr lang="en-US" sz="2400" dirty="0" smtClean="0">
                <a:latin typeface="Myriad Pro"/>
                <a:cs typeface="Myriad Pro"/>
              </a:rPr>
              <a:t>d[A]/</a:t>
            </a:r>
            <a:r>
              <a:rPr lang="en-US" sz="2400" dirty="0" err="1">
                <a:latin typeface="Myriad Pro"/>
                <a:cs typeface="Myriad Pro"/>
              </a:rPr>
              <a:t>dt</a:t>
            </a:r>
            <a:r>
              <a:rPr lang="en-US" sz="2400" dirty="0">
                <a:latin typeface="Myriad Pro"/>
                <a:cs typeface="Myriad Pro"/>
              </a:rPr>
              <a:t>  =  -c</a:t>
            </a:r>
            <a:r>
              <a:rPr lang="en-US" sz="2400" baseline="-25000" dirty="0">
                <a:latin typeface="Myriad Pro"/>
                <a:cs typeface="Myriad Pro"/>
              </a:rPr>
              <a:t>1</a:t>
            </a:r>
            <a:r>
              <a:rPr lang="en-US" sz="2400" dirty="0">
                <a:latin typeface="Myriad Pro"/>
                <a:cs typeface="Myriad Pro"/>
              </a:rPr>
              <a:t>[A]</a:t>
            </a:r>
          </a:p>
          <a:p>
            <a:r>
              <a:rPr lang="en-US" sz="2400" dirty="0" smtClean="0">
                <a:latin typeface="Myriad Pro"/>
                <a:cs typeface="Myriad Pro"/>
              </a:rPr>
              <a:t>Rate of change in [B]:			d[B]/</a:t>
            </a:r>
            <a:r>
              <a:rPr lang="en-US" sz="2400" dirty="0" err="1" smtClean="0">
                <a:latin typeface="Myriad Pro"/>
                <a:cs typeface="Myriad Pro"/>
              </a:rPr>
              <a:t>dt</a:t>
            </a:r>
            <a:r>
              <a:rPr lang="en-US" sz="2400" dirty="0" smtClean="0">
                <a:latin typeface="Myriad Pro"/>
                <a:cs typeface="Myriad Pro"/>
              </a:rPr>
              <a:t>  =  c</a:t>
            </a:r>
            <a:r>
              <a:rPr lang="en-US" sz="2400" baseline="-25000" dirty="0" smtClean="0">
                <a:latin typeface="Myriad Pro"/>
                <a:cs typeface="Myriad Pro"/>
              </a:rPr>
              <a:t>1</a:t>
            </a:r>
            <a:r>
              <a:rPr lang="en-US" sz="2400" dirty="0">
                <a:latin typeface="Myriad Pro"/>
                <a:cs typeface="Myriad Pro"/>
              </a:rPr>
              <a:t>[A</a:t>
            </a:r>
            <a:r>
              <a:rPr lang="en-US" sz="2400" dirty="0" smtClean="0">
                <a:latin typeface="Myriad Pro"/>
                <a:cs typeface="Myriad Pro"/>
              </a:rPr>
              <a:t>]</a:t>
            </a:r>
          </a:p>
          <a:p>
            <a:endParaRPr lang="en-US" sz="2400" dirty="0">
              <a:latin typeface="Myriad Pro"/>
              <a:cs typeface="Myriad Pro"/>
            </a:endParaRPr>
          </a:p>
          <a:p>
            <a:r>
              <a:rPr lang="en-US" sz="2400" dirty="0" smtClean="0">
                <a:latin typeface="Myriad Pro"/>
                <a:cs typeface="Myriad Pro"/>
              </a:rPr>
              <a:t>Can we find an analytical solution?</a:t>
            </a:r>
            <a:endParaRPr lang="en-US" sz="2400" dirty="0">
              <a:latin typeface="Myriad Pro"/>
              <a:cs typeface="Myriad Pro"/>
            </a:endParaRPr>
          </a:p>
        </p:txBody>
      </p:sp>
      <p:sp>
        <p:nvSpPr>
          <p:cNvPr id="10" name="Rectangle 9"/>
          <p:cNvSpPr/>
          <p:nvPr/>
        </p:nvSpPr>
        <p:spPr>
          <a:xfrm>
            <a:off x="4320988" y="2644723"/>
            <a:ext cx="684306" cy="4331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5700057" y="3010712"/>
            <a:ext cx="902450" cy="4331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431970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Radioactive decay</a:t>
            </a:r>
            <a:endParaRPr lang="en-US" dirty="0"/>
          </a:p>
        </p:txBody>
      </p:sp>
      <p:sp>
        <p:nvSpPr>
          <p:cNvPr id="4" name="TextBox 3"/>
          <p:cNvSpPr txBox="1"/>
          <p:nvPr/>
        </p:nvSpPr>
        <p:spPr>
          <a:xfrm>
            <a:off x="3518646" y="1771286"/>
            <a:ext cx="463177"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5" name="TextBox 4"/>
          <p:cNvSpPr txBox="1"/>
          <p:nvPr/>
        </p:nvSpPr>
        <p:spPr>
          <a:xfrm>
            <a:off x="5236880" y="1751107"/>
            <a:ext cx="463177" cy="461665"/>
          </a:xfrm>
          <a:prstGeom prst="rect">
            <a:avLst/>
          </a:prstGeom>
          <a:noFill/>
        </p:spPr>
        <p:txBody>
          <a:bodyPr wrap="square" rtlCol="0">
            <a:spAutoFit/>
          </a:bodyPr>
          <a:lstStyle/>
          <a:p>
            <a:r>
              <a:rPr lang="en-US" sz="2400" dirty="0" smtClean="0">
                <a:latin typeface="Myriad Pro"/>
                <a:cs typeface="Myriad Pro"/>
              </a:rPr>
              <a:t>B</a:t>
            </a:r>
            <a:endParaRPr lang="en-US" sz="2400" dirty="0">
              <a:latin typeface="Myriad Pro"/>
              <a:cs typeface="Myriad Pro"/>
            </a:endParaRPr>
          </a:p>
        </p:txBody>
      </p:sp>
      <p:cxnSp>
        <p:nvCxnSpPr>
          <p:cNvPr id="7" name="Straight Arrow Connector 6"/>
          <p:cNvCxnSpPr>
            <a:stCxn id="4" idx="3"/>
          </p:cNvCxnSpPr>
          <p:nvPr/>
        </p:nvCxnSpPr>
        <p:spPr>
          <a:xfrm flipV="1">
            <a:off x="3981823" y="1995403"/>
            <a:ext cx="1150470" cy="67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320988" y="1480690"/>
            <a:ext cx="463177" cy="461665"/>
          </a:xfrm>
          <a:prstGeom prst="rect">
            <a:avLst/>
          </a:prstGeom>
          <a:noFill/>
        </p:spPr>
        <p:txBody>
          <a:bodyPr wrap="square" rtlCol="0">
            <a:spAutoFit/>
          </a:bodyPr>
          <a:lstStyle/>
          <a:p>
            <a:r>
              <a:rPr lang="en-US" sz="2400" dirty="0" smtClean="0">
                <a:latin typeface="Myriad Pro"/>
                <a:cs typeface="Myriad Pro"/>
              </a:rPr>
              <a:t>c</a:t>
            </a:r>
            <a:r>
              <a:rPr lang="en-US" sz="2400" baseline="-25000" dirty="0" smtClean="0">
                <a:latin typeface="Myriad Pro"/>
                <a:cs typeface="Myriad Pro"/>
              </a:rPr>
              <a:t>1</a:t>
            </a:r>
            <a:endParaRPr lang="en-US" sz="2400" baseline="-25000" dirty="0">
              <a:latin typeface="Myriad Pro"/>
              <a:cs typeface="Myriad Pro"/>
            </a:endParaRPr>
          </a:p>
        </p:txBody>
      </p:sp>
      <p:pic>
        <p:nvPicPr>
          <p:cNvPr id="12" name="Picture 11"/>
          <p:cNvPicPr>
            <a:picLocks noChangeAspect="1"/>
          </p:cNvPicPr>
          <p:nvPr/>
        </p:nvPicPr>
        <p:blipFill>
          <a:blip r:embed="rId3"/>
          <a:stretch>
            <a:fillRect/>
          </a:stretch>
        </p:blipFill>
        <p:spPr>
          <a:xfrm>
            <a:off x="1906493" y="2596776"/>
            <a:ext cx="4978400" cy="1066800"/>
          </a:xfrm>
          <a:prstGeom prst="rect">
            <a:avLst/>
          </a:prstGeom>
        </p:spPr>
      </p:pic>
      <p:pic>
        <p:nvPicPr>
          <p:cNvPr id="3" name="Picture 2"/>
          <p:cNvPicPr>
            <a:picLocks noChangeAspect="1"/>
          </p:cNvPicPr>
          <p:nvPr/>
        </p:nvPicPr>
        <p:blipFill>
          <a:blip r:embed="rId4"/>
          <a:stretch>
            <a:fillRect/>
          </a:stretch>
        </p:blipFill>
        <p:spPr>
          <a:xfrm>
            <a:off x="1685367" y="3869017"/>
            <a:ext cx="5384800" cy="1079500"/>
          </a:xfrm>
          <a:prstGeom prst="rect">
            <a:avLst/>
          </a:prstGeom>
        </p:spPr>
      </p:pic>
      <p:pic>
        <p:nvPicPr>
          <p:cNvPr id="6" name="Picture 5"/>
          <p:cNvPicPr>
            <a:picLocks noChangeAspect="1"/>
          </p:cNvPicPr>
          <p:nvPr/>
        </p:nvPicPr>
        <p:blipFill>
          <a:blip r:embed="rId5"/>
          <a:stretch>
            <a:fillRect/>
          </a:stretch>
        </p:blipFill>
        <p:spPr>
          <a:xfrm>
            <a:off x="1849716" y="5490883"/>
            <a:ext cx="4864100" cy="1003300"/>
          </a:xfrm>
          <a:prstGeom prst="rect">
            <a:avLst/>
          </a:prstGeom>
        </p:spPr>
      </p:pic>
      <p:sp>
        <p:nvSpPr>
          <p:cNvPr id="13" name="Rectangle 12"/>
          <p:cNvSpPr/>
          <p:nvPr/>
        </p:nvSpPr>
        <p:spPr>
          <a:xfrm>
            <a:off x="1861669" y="6016201"/>
            <a:ext cx="1828801" cy="4331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 name="Rectangle 13"/>
          <p:cNvSpPr/>
          <p:nvPr/>
        </p:nvSpPr>
        <p:spPr>
          <a:xfrm>
            <a:off x="3690470" y="6016201"/>
            <a:ext cx="1546410" cy="4331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Rectangle 14"/>
          <p:cNvSpPr/>
          <p:nvPr/>
        </p:nvSpPr>
        <p:spPr>
          <a:xfrm>
            <a:off x="5331757" y="6061024"/>
            <a:ext cx="1546410" cy="43315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0632353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Radioactive decay</a:t>
            </a:r>
            <a:endParaRPr lang="en-US" dirty="0"/>
          </a:p>
        </p:txBody>
      </p:sp>
      <p:sp>
        <p:nvSpPr>
          <p:cNvPr id="4" name="TextBox 3"/>
          <p:cNvSpPr txBox="1"/>
          <p:nvPr/>
        </p:nvSpPr>
        <p:spPr>
          <a:xfrm>
            <a:off x="2158998" y="1797434"/>
            <a:ext cx="463177"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5" name="TextBox 4"/>
          <p:cNvSpPr txBox="1"/>
          <p:nvPr/>
        </p:nvSpPr>
        <p:spPr>
          <a:xfrm>
            <a:off x="3877232" y="1777255"/>
            <a:ext cx="463177" cy="461665"/>
          </a:xfrm>
          <a:prstGeom prst="rect">
            <a:avLst/>
          </a:prstGeom>
          <a:noFill/>
        </p:spPr>
        <p:txBody>
          <a:bodyPr wrap="square" rtlCol="0">
            <a:spAutoFit/>
          </a:bodyPr>
          <a:lstStyle/>
          <a:p>
            <a:r>
              <a:rPr lang="en-US" sz="2400" dirty="0" smtClean="0">
                <a:latin typeface="Myriad Pro"/>
                <a:cs typeface="Myriad Pro"/>
              </a:rPr>
              <a:t>B</a:t>
            </a:r>
            <a:endParaRPr lang="en-US" sz="2400" dirty="0">
              <a:latin typeface="Myriad Pro"/>
              <a:cs typeface="Myriad Pro"/>
            </a:endParaRPr>
          </a:p>
        </p:txBody>
      </p:sp>
      <p:cxnSp>
        <p:nvCxnSpPr>
          <p:cNvPr id="7" name="Straight Arrow Connector 6"/>
          <p:cNvCxnSpPr>
            <a:stCxn id="4" idx="3"/>
          </p:cNvCxnSpPr>
          <p:nvPr/>
        </p:nvCxnSpPr>
        <p:spPr>
          <a:xfrm flipV="1">
            <a:off x="2622175" y="2021551"/>
            <a:ext cx="1150470" cy="6716"/>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961340" y="1506838"/>
            <a:ext cx="463177" cy="461665"/>
          </a:xfrm>
          <a:prstGeom prst="rect">
            <a:avLst/>
          </a:prstGeom>
          <a:noFill/>
        </p:spPr>
        <p:txBody>
          <a:bodyPr wrap="square" rtlCol="0">
            <a:spAutoFit/>
          </a:bodyPr>
          <a:lstStyle/>
          <a:p>
            <a:r>
              <a:rPr lang="en-US" sz="2400" dirty="0" smtClean="0">
                <a:latin typeface="Myriad Pro"/>
                <a:cs typeface="Myriad Pro"/>
              </a:rPr>
              <a:t>c</a:t>
            </a:r>
            <a:r>
              <a:rPr lang="en-US" sz="2400" baseline="-25000" dirty="0" smtClean="0">
                <a:latin typeface="Myriad Pro"/>
                <a:cs typeface="Myriad Pro"/>
              </a:rPr>
              <a:t>1</a:t>
            </a:r>
            <a:endParaRPr lang="en-US" sz="2400" baseline="-25000" dirty="0">
              <a:latin typeface="Myriad Pro"/>
              <a:cs typeface="Myriad Pro"/>
            </a:endParaRPr>
          </a:p>
        </p:txBody>
      </p:sp>
      <p:pic>
        <p:nvPicPr>
          <p:cNvPr id="9" name="Picture 8"/>
          <p:cNvPicPr>
            <a:picLocks noChangeAspect="1"/>
          </p:cNvPicPr>
          <p:nvPr/>
        </p:nvPicPr>
        <p:blipFill>
          <a:blip r:embed="rId3"/>
          <a:stretch>
            <a:fillRect/>
          </a:stretch>
        </p:blipFill>
        <p:spPr>
          <a:xfrm>
            <a:off x="5071036" y="1725708"/>
            <a:ext cx="1778000" cy="635000"/>
          </a:xfrm>
          <a:prstGeom prst="rect">
            <a:avLst/>
          </a:prstGeom>
        </p:spPr>
      </p:pic>
      <p:sp>
        <p:nvSpPr>
          <p:cNvPr id="16" name="TextBox 15"/>
          <p:cNvSpPr txBox="1"/>
          <p:nvPr/>
        </p:nvSpPr>
        <p:spPr>
          <a:xfrm>
            <a:off x="576726" y="2734503"/>
            <a:ext cx="8192248" cy="1569660"/>
          </a:xfrm>
          <a:prstGeom prst="rect">
            <a:avLst/>
          </a:prstGeom>
          <a:noFill/>
        </p:spPr>
        <p:txBody>
          <a:bodyPr wrap="square" rtlCol="0">
            <a:spAutoFit/>
          </a:bodyPr>
          <a:lstStyle/>
          <a:p>
            <a:r>
              <a:rPr lang="en-US" sz="2400" dirty="0" smtClean="0">
                <a:latin typeface="Myriad Pro"/>
                <a:cs typeface="Myriad Pro"/>
              </a:rPr>
              <a:t>What is the physical interpretation of c</a:t>
            </a:r>
            <a:r>
              <a:rPr lang="en-US" sz="2400" baseline="-25000" dirty="0" smtClean="0">
                <a:latin typeface="Myriad Pro"/>
                <a:cs typeface="Myriad Pro"/>
              </a:rPr>
              <a:t>3</a:t>
            </a:r>
            <a:r>
              <a:rPr lang="en-US" sz="2400" dirty="0" smtClean="0">
                <a:latin typeface="Myriad Pro"/>
                <a:cs typeface="Myriad Pro"/>
              </a:rPr>
              <a:t>?</a:t>
            </a:r>
          </a:p>
          <a:p>
            <a:endParaRPr lang="en-US" sz="2400" dirty="0">
              <a:latin typeface="Myriad Pro"/>
              <a:cs typeface="Myriad Pro"/>
            </a:endParaRPr>
          </a:p>
          <a:p>
            <a:r>
              <a:rPr lang="en-US" sz="2400" dirty="0" smtClean="0">
                <a:latin typeface="Myriad Pro"/>
                <a:cs typeface="Myriad Pro"/>
              </a:rPr>
              <a:t>At time zero:	 A(0) = c</a:t>
            </a:r>
            <a:r>
              <a:rPr lang="en-US" sz="2400" baseline="-25000" dirty="0" smtClean="0">
                <a:latin typeface="Myriad Pro"/>
                <a:cs typeface="Myriad Pro"/>
              </a:rPr>
              <a:t>3</a:t>
            </a:r>
            <a:r>
              <a:rPr lang="en-US" sz="2400" dirty="0" smtClean="0">
                <a:latin typeface="Myriad Pro"/>
                <a:cs typeface="Myriad Pro"/>
              </a:rPr>
              <a:t> e</a:t>
            </a:r>
            <a:r>
              <a:rPr lang="en-US" sz="2400" baseline="30000" dirty="0" smtClean="0">
                <a:latin typeface="Myriad Pro"/>
                <a:cs typeface="Myriad Pro"/>
              </a:rPr>
              <a:t>0</a:t>
            </a:r>
            <a:r>
              <a:rPr lang="en-US" sz="2400" dirty="0">
                <a:latin typeface="Myriad Pro"/>
                <a:cs typeface="Myriad Pro"/>
              </a:rPr>
              <a:t> </a:t>
            </a:r>
            <a:r>
              <a:rPr lang="en-US" sz="2400" dirty="0" smtClean="0">
                <a:latin typeface="Myriad Pro"/>
                <a:cs typeface="Myriad Pro"/>
              </a:rPr>
              <a:t>= c</a:t>
            </a:r>
            <a:r>
              <a:rPr lang="en-US" sz="2400" baseline="-25000" dirty="0" smtClean="0">
                <a:latin typeface="Myriad Pro"/>
                <a:cs typeface="Myriad Pro"/>
              </a:rPr>
              <a:t>3</a:t>
            </a:r>
            <a:endParaRPr lang="en-US" sz="2400" dirty="0">
              <a:latin typeface="Myriad Pro"/>
              <a:cs typeface="Myriad Pro"/>
            </a:endParaRPr>
          </a:p>
          <a:p>
            <a:pPr marL="342900" indent="-342900">
              <a:buFont typeface="Arial"/>
              <a:buChar char="•"/>
            </a:pPr>
            <a:r>
              <a:rPr lang="en-US" sz="2400" dirty="0">
                <a:latin typeface="Myriad Pro"/>
                <a:cs typeface="Myriad Pro"/>
              </a:rPr>
              <a:t>I</a:t>
            </a:r>
            <a:r>
              <a:rPr lang="en-US" sz="2400" dirty="0" smtClean="0">
                <a:latin typeface="Myriad Pro"/>
                <a:cs typeface="Myriad Pro"/>
              </a:rPr>
              <a:t>n other words, c</a:t>
            </a:r>
            <a:r>
              <a:rPr lang="en-US" sz="2400" baseline="-25000" dirty="0" smtClean="0">
                <a:latin typeface="Myriad Pro"/>
                <a:cs typeface="Myriad Pro"/>
              </a:rPr>
              <a:t>3</a:t>
            </a:r>
            <a:r>
              <a:rPr lang="en-US" sz="2400" dirty="0" smtClean="0">
                <a:latin typeface="Myriad Pro"/>
                <a:cs typeface="Myriad Pro"/>
              </a:rPr>
              <a:t> is just the initial concentration of A.</a:t>
            </a:r>
            <a:endParaRPr lang="en-US" sz="2400" baseline="30000" dirty="0">
              <a:latin typeface="Myriad Pro"/>
              <a:cs typeface="Myriad Pro"/>
            </a:endParaRPr>
          </a:p>
        </p:txBody>
      </p:sp>
    </p:spTree>
    <p:extLst>
      <p:ext uri="{BB962C8B-B14F-4D97-AF65-F5344CB8AC3E}">
        <p14:creationId xmlns:p14="http://schemas.microsoft.com/office/powerpoint/2010/main" val="1120523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11942</TotalTime>
  <Words>2031</Words>
  <Application>Microsoft Macintosh PowerPoint</Application>
  <PresentationFormat>On-screen Show (4:3)</PresentationFormat>
  <Paragraphs>419</Paragraphs>
  <Slides>51</Slides>
  <Notes>37</Notes>
  <HiddenSlides>0</HiddenSlides>
  <MMClips>1</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MCB 135 Lecture 5 Introduction to modeling and common simplifying assumptions</vt:lpstr>
      <vt:lpstr>Logistical issues</vt:lpstr>
      <vt:lpstr>Recap: Lessons from gene regulation</vt:lpstr>
      <vt:lpstr>Recap: Law of Mass Action</vt:lpstr>
      <vt:lpstr>How do we apply the Law of Mass Action to study system dynamics? </vt:lpstr>
      <vt:lpstr>Today’s Outline</vt:lpstr>
      <vt:lpstr>Example: Radioactive decay</vt:lpstr>
      <vt:lpstr>Example: Radioactive decay</vt:lpstr>
      <vt:lpstr>Example: Radioactive decay</vt:lpstr>
      <vt:lpstr>Example: Radioactive decay</vt:lpstr>
      <vt:lpstr>Moiety conservation restricts how concentrations change together</vt:lpstr>
      <vt:lpstr>Example: Radioactive decay</vt:lpstr>
      <vt:lpstr>Living things are often leaky</vt:lpstr>
      <vt:lpstr>Example: A more complicated chemical reaction network</vt:lpstr>
      <vt:lpstr>Example: A more complicated chemical reaction network</vt:lpstr>
      <vt:lpstr>Example: A more complicated chemical reaction network</vt:lpstr>
      <vt:lpstr>Example: A more complicated chemical reaction network</vt:lpstr>
      <vt:lpstr>Example: A more complicated chemical reaction network</vt:lpstr>
      <vt:lpstr>Example: A more complicated chemical reaction network</vt:lpstr>
      <vt:lpstr>Example: A more complicated chemical reaction network</vt:lpstr>
      <vt:lpstr>How can we simplify chemical reaction networks?</vt:lpstr>
      <vt:lpstr>Exploit separation of timescales</vt:lpstr>
      <vt:lpstr>Assume fast processes have reached equilibrium</vt:lpstr>
      <vt:lpstr>Eliminate molecular species whose concentrations are effectively constant</vt:lpstr>
      <vt:lpstr>Alternatively, assume a species’ concentration is at steady-state</vt:lpstr>
      <vt:lpstr>PowerPoint Presentation</vt:lpstr>
      <vt:lpstr>PowerPoint Presentation</vt:lpstr>
      <vt:lpstr>Good enough (?) numerical integration of ODEs</vt:lpstr>
      <vt:lpstr>Euler’s method</vt:lpstr>
      <vt:lpstr>Example:</vt:lpstr>
      <vt:lpstr>Example:</vt:lpstr>
      <vt:lpstr>Example:</vt:lpstr>
      <vt:lpstr>Example:</vt:lpstr>
      <vt:lpstr>Algorithm for Euler’s method</vt:lpstr>
      <vt:lpstr>Let’s apply this to a simple production and decay example</vt:lpstr>
      <vt:lpstr>Let’s apply this to a simple production and decay example</vt:lpstr>
      <vt:lpstr>What if our system has more than one molecular species?</vt:lpstr>
      <vt:lpstr>Smaller step sizes give more accurate results</vt:lpstr>
      <vt:lpstr>Oscillations and instability can result from overly large step sizes</vt:lpstr>
      <vt:lpstr>An improvement on Euler’s method: estimating the slope at multiple places within each interval  The Runge-Kutta methods [e.g. ode45() in MATLAB] do this</vt:lpstr>
      <vt:lpstr>Runge-Kutta in action</vt:lpstr>
      <vt:lpstr>Runge-Kutta in action</vt:lpstr>
      <vt:lpstr>Runge-Kutta in action</vt:lpstr>
      <vt:lpstr>Runge-Kutta in action</vt:lpstr>
      <vt:lpstr>Runge-Kutta in action</vt:lpstr>
      <vt:lpstr>Runge-Kutta in action</vt:lpstr>
      <vt:lpstr>Runge-Kutta in action</vt:lpstr>
      <vt:lpstr>Runge-Kutta in action</vt:lpstr>
      <vt:lpstr>Using the Runge-Kutta method in MATLAB</vt:lpstr>
      <vt:lpstr>MATLAB Demo</vt:lpstr>
      <vt:lpstr>Next time:</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Wahl</dc:creator>
  <cp:lastModifiedBy>Mary Wahl</cp:lastModifiedBy>
  <cp:revision>351</cp:revision>
  <cp:lastPrinted>2015-02-02T21:14:49Z</cp:lastPrinted>
  <dcterms:created xsi:type="dcterms:W3CDTF">2015-01-26T20:56:14Z</dcterms:created>
  <dcterms:modified xsi:type="dcterms:W3CDTF">2015-02-04T19:14:26Z</dcterms:modified>
</cp:coreProperties>
</file>